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8" r:id="rId2"/>
    <p:sldId id="295" r:id="rId3"/>
    <p:sldId id="285" r:id="rId4"/>
    <p:sldId id="259" r:id="rId5"/>
    <p:sldId id="272" r:id="rId6"/>
    <p:sldId id="276" r:id="rId7"/>
    <p:sldId id="286" r:id="rId8"/>
    <p:sldId id="287" r:id="rId9"/>
    <p:sldId id="289" r:id="rId10"/>
    <p:sldId id="290" r:id="rId11"/>
    <p:sldId id="291" r:id="rId12"/>
    <p:sldId id="266" r:id="rId13"/>
    <p:sldId id="320" r:id="rId14"/>
    <p:sldId id="278" r:id="rId15"/>
    <p:sldId id="274" r:id="rId16"/>
    <p:sldId id="273" r:id="rId17"/>
    <p:sldId id="294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20"/>
      <p:bold r:id="rId21"/>
    </p:embeddedFont>
    <p:embeddedFont>
      <p:font typeface="맑은 고딕 Semilight" panose="020B0502040204020203" pitchFamily="50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00359E"/>
    <a:srgbClr val="0037A4"/>
    <a:srgbClr val="002B82"/>
    <a:srgbClr val="003CB4"/>
    <a:srgbClr val="002060"/>
    <a:srgbClr val="000080"/>
    <a:srgbClr val="00A0E9"/>
    <a:srgbClr val="3A4A6A"/>
    <a:srgbClr val="B1B2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3" autoAdjust="0"/>
    <p:restoredTop sz="94515" autoAdjust="0"/>
  </p:normalViewPr>
  <p:slideViewPr>
    <p:cSldViewPr snapToGrid="0" showGuides="1">
      <p:cViewPr varScale="1">
        <p:scale>
          <a:sx n="104" d="100"/>
          <a:sy n="104" d="100"/>
        </p:scale>
        <p:origin x="72" y="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1463A-793E-4642-9119-EA3C6E993072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63B28-EC37-4860-8BD4-B56AA0038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615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63B28-EC37-4860-8BD4-B56AA0038D5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803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7A2A55-BB98-76CB-353B-B73F0FF68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C5B194-D23F-1B11-7076-81F970B14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0320E-B5D4-5839-3AF7-A313034AD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69A81A-1366-008B-BF8F-0CAA5014F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32B684-0324-620D-AAB0-C9C64155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472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65645C-1FE1-2509-2AD7-E5F1B1504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BC9C32-145C-6F18-E649-C9AE3F14D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BB04FC-C4DA-D0C7-9B8E-E55E1398F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0145C4-F7C1-5983-D1CB-801A7B64E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A8EF13-1DB4-4D6C-2280-728FE487E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37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1F1B46-746A-E6A5-F5ED-327D376E2A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ABB19E-1100-CC36-BCCE-42BEC8FC9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DD3C3B-6EBC-AFEE-8AB7-D8E7EDB88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EAFD7-835A-20A1-3217-C254E2205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701FD3-91B2-EB67-B79D-65D0FFAE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811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C7DAD0-31DE-7AC7-AFB3-52E4A9D31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21BEB-427A-F13E-799D-79F86344D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15F53C-81FC-0063-EEC6-711BB5EFC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542A0C-9A5F-5683-CEF8-6517DE940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B3C2F5-39BB-E6D9-0AD4-2D1BFC0DE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86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427B0-D658-5CC7-A845-E3F41C70D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182667-9C01-91C0-F8E4-027A2C66C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1D4CE-2702-ADBF-8FB5-4EDD263A8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563DF1-9BE2-DBED-BE08-855DB2C9B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643EC-C92D-3BEE-DA40-2145F778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432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38ECA4-5608-8C27-8DF9-4DFBF98BE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08831C-1797-A75B-43E2-5851BAB0F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11232D-FE96-84B1-B6F7-5B1004D3B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F2DB89-295C-E309-7028-2B5D6C0BE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E6148A-4D18-5381-6A8D-92AFD84B1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2CC604-A226-4FB9-CCA5-FE2487BF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24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1D73D-92A2-B7E9-0225-900F836B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659797-17E6-DF18-CE97-ABA6BA224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522F8B-FBDE-3052-720D-FF8E883B2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01465A-3CDF-8545-0175-3C8F588F83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8E87BC-10CB-B951-5F03-38BA6C8445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91B2EA-4CE5-98A0-B9F3-ADDC1E918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325E0-81EC-C752-A128-BAB7CA76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B6940C0-69E0-3B8A-7A00-D81C5D985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511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6A698-B227-CAC3-0976-7A8C29098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FD5025-38A4-29A6-5FE0-B9AD9C10A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FDE324-1924-B590-DEFA-40ADEFBD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D829F-2A4C-58FB-2745-5694E25D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68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9877BD-C83B-E22A-2749-CDBB09461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5E59CF8-25E3-CA5B-8A71-533562B6E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B6B3A6-5BEC-4E42-BE63-654BA6D01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30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11645-A053-6224-4A41-5F55B5DF8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964159-5E8B-EE9A-7879-4B32CEC96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27282B-A952-6F11-82F1-DC6166BE3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B90AAB-EF3C-AB13-F036-68262C108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4FA630-7696-EB88-0000-6DF4AE2C5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6B77E0-212C-E79A-91BC-8AED8C536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69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F9F286-AB01-78DD-06A4-F82E88B8A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942B81-9B70-41A8-B6AF-B603C53F4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7D34E5-1B4D-061D-1380-25E56460D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8B1AA1-D0C5-AF84-9E1F-97F90A4CE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D2DE5A-29E1-874D-DD71-CFE86C764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C30BA5-3B12-8ADC-F452-45B04EF57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344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9496C2-606C-AD26-DB0D-D80C34E9E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D0410F-3E1E-AFD1-752C-BC733FC1A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D10ACD-E4EF-FA1B-EA0E-9EC9110F89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6D9152-7FC3-5008-EFCA-FDEC9F323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2E6B9-20D1-7C24-9AC6-559022564E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659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280A20AA-4A61-618F-FF1C-E0A90969A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0"/>
            <a:ext cx="12190476" cy="671428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2DEB20D-53B7-DD74-9372-A94BC3682F3E}"/>
              </a:ext>
            </a:extLst>
          </p:cNvPr>
          <p:cNvSpPr/>
          <p:nvPr/>
        </p:nvSpPr>
        <p:spPr>
          <a:xfrm>
            <a:off x="0" y="0"/>
            <a:ext cx="12192000" cy="5283200"/>
          </a:xfrm>
          <a:prstGeom prst="rect">
            <a:avLst/>
          </a:prstGeom>
          <a:gradFill>
            <a:gsLst>
              <a:gs pos="50000">
                <a:schemeClr val="tx1">
                  <a:alpha val="10000"/>
                </a:schemeClr>
              </a:gs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순서도: 수동 입력 5">
            <a:extLst>
              <a:ext uri="{FF2B5EF4-FFF2-40B4-BE49-F238E27FC236}">
                <a16:creationId xmlns:a16="http://schemas.microsoft.com/office/drawing/2014/main" id="{622B7AE7-F61B-6597-BE04-500D57B70CF4}"/>
              </a:ext>
            </a:extLst>
          </p:cNvPr>
          <p:cNvSpPr/>
          <p:nvPr/>
        </p:nvSpPr>
        <p:spPr>
          <a:xfrm flipH="1">
            <a:off x="0" y="3561921"/>
            <a:ext cx="12192000" cy="3152365"/>
          </a:xfrm>
          <a:prstGeom prst="flowChartManualInput">
            <a:avLst/>
          </a:prstGeom>
          <a:gradFill>
            <a:gsLst>
              <a:gs pos="50000">
                <a:srgbClr val="FFFFFF">
                  <a:alpha val="92000"/>
                </a:srgbClr>
              </a:gs>
              <a:gs pos="0">
                <a:schemeClr val="bg1">
                  <a:alpha val="40000"/>
                </a:schemeClr>
              </a:gs>
              <a:gs pos="100000">
                <a:schemeClr val="bg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9DC5ED-5377-3C62-676A-02F2D08D4717}"/>
              </a:ext>
            </a:extLst>
          </p:cNvPr>
          <p:cNvSpPr txBox="1"/>
          <p:nvPr/>
        </p:nvSpPr>
        <p:spPr>
          <a:xfrm>
            <a:off x="617674" y="4526025"/>
            <a:ext cx="589818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세대를 위한 </a:t>
            </a:r>
            <a:r>
              <a:rPr lang="en-US" altLang="ko-KR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4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4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2E6C3328-7DBC-FC2E-4294-DCE5811A51C2}"/>
              </a:ext>
            </a:extLst>
          </p:cNvPr>
          <p:cNvSpPr/>
          <p:nvPr/>
        </p:nvSpPr>
        <p:spPr>
          <a:xfrm rot="19233395" flipH="1">
            <a:off x="7433426" y="4346033"/>
            <a:ext cx="6243105" cy="3221720"/>
          </a:xfrm>
          <a:custGeom>
            <a:avLst/>
            <a:gdLst>
              <a:gd name="connsiteX0" fmla="*/ 0 w 6243105"/>
              <a:gd name="connsiteY0" fmla="*/ 393190 h 3221720"/>
              <a:gd name="connsiteX1" fmla="*/ 2326973 w 6243105"/>
              <a:gd name="connsiteY1" fmla="*/ 3221720 h 3221720"/>
              <a:gd name="connsiteX2" fmla="*/ 6243105 w 6243105"/>
              <a:gd name="connsiteY2" fmla="*/ 0 h 322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43105" h="3221720">
                <a:moveTo>
                  <a:pt x="0" y="393190"/>
                </a:moveTo>
                <a:lnTo>
                  <a:pt x="2326973" y="3221720"/>
                </a:lnTo>
                <a:lnTo>
                  <a:pt x="6243105" y="0"/>
                </a:lnTo>
                <a:close/>
              </a:path>
            </a:pathLst>
          </a:custGeom>
          <a:gradFill>
            <a:gsLst>
              <a:gs pos="50000">
                <a:srgbClr val="FFFFFF">
                  <a:alpha val="7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66426D-49B6-B4AF-5F8A-55A2D40627C8}"/>
              </a:ext>
            </a:extLst>
          </p:cNvPr>
          <p:cNvSpPr txBox="1"/>
          <p:nvPr/>
        </p:nvSpPr>
        <p:spPr>
          <a:xfrm>
            <a:off x="611618" y="218339"/>
            <a:ext cx="408103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7FA9E0C-22FF-4914-82B8-C015ADA8D646}"/>
              </a:ext>
            </a:extLst>
          </p:cNvPr>
          <p:cNvSpPr/>
          <p:nvPr/>
        </p:nvSpPr>
        <p:spPr>
          <a:xfrm>
            <a:off x="611618" y="5233911"/>
            <a:ext cx="5298844" cy="684289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생활 패턴 분석 서비스</a:t>
            </a:r>
          </a:p>
        </p:txBody>
      </p:sp>
    </p:spTree>
    <p:extLst>
      <p:ext uri="{BB962C8B-B14F-4D97-AF65-F5344CB8AC3E}">
        <p14:creationId xmlns:p14="http://schemas.microsoft.com/office/powerpoint/2010/main" val="1807835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세대 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인가구가 자주 이용하는 주변시설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6282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주변시설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이용 분석</a:t>
            </a:r>
            <a:endParaRPr lang="ko-KR" altLang="en-US" b="1" dirty="0">
              <a:solidFill>
                <a:srgbClr val="00A0E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4548085" y="2268530"/>
            <a:ext cx="309900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편의점</a:t>
            </a:r>
            <a:r>
              <a:rPr lang="en-US" altLang="ko-KR" sz="1200" b="1" i="0" dirty="0">
                <a:solidFill>
                  <a:schemeClr val="bg2">
                    <a:lumMod val="25000"/>
                  </a:schemeClr>
                </a:solidFill>
                <a:effectLst/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슈퍼마켓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식당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카페를 주로 이용 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8477250" y="3003120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894773" y="3269454"/>
            <a:ext cx="2701865" cy="276999"/>
            <a:chOff x="1062223" y="3402480"/>
            <a:chExt cx="2701865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26736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청년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인가구의 주변시설 이용 여부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79697"/>
              </p:ext>
            </p:extLst>
          </p:nvPr>
        </p:nvGraphicFramePr>
        <p:xfrm>
          <a:off x="2894772" y="3600381"/>
          <a:ext cx="6385763" cy="267976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512128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974727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</a:tblGrid>
              <a:tr h="39376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이용하지 않음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이용함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가끔 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자주 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매우 자주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편의점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슈퍼마켓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100.0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18.5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64.0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17.5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식당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97.2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39.8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카페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커피숍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97.9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17.0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빨래방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세탁소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91.2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51.4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32.1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목욕탕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찜질방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69.6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PC</a:t>
                      </a:r>
                      <a:r>
                        <a:rPr lang="ko-KR" altLang="en-US" sz="900" dirty="0"/>
                        <a:t>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62.3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동주민센터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65.7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46.7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공공지원시설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55.2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100976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종교시설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20.2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448335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공원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93.7</a:t>
                      </a:r>
                      <a:endParaRPr lang="ko-KR" altLang="en-US" sz="900" b="1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47.8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40.4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650669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479E3D8-2DFF-899A-E057-3264A731F887}"/>
              </a:ext>
            </a:extLst>
          </p:cNvPr>
          <p:cNvSpPr txBox="1"/>
          <p:nvPr/>
        </p:nvSpPr>
        <p:spPr>
          <a:xfrm>
            <a:off x="8769830" y="3404463"/>
            <a:ext cx="565819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%]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B97301-550D-1278-B09E-50A8520540BC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3988617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742C1C0C-F2AA-C894-FCFE-55889FE87790}"/>
              </a:ext>
            </a:extLst>
          </p:cNvPr>
          <p:cNvSpPr txBox="1"/>
          <p:nvPr/>
        </p:nvSpPr>
        <p:spPr>
          <a:xfrm>
            <a:off x="8909050" y="3535392"/>
            <a:ext cx="88697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건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%, 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범죄피해 경험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5305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 안정성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분석</a:t>
            </a:r>
            <a:endParaRPr lang="ko-KR" altLang="en-US" b="1" dirty="0">
              <a:solidFill>
                <a:srgbClr val="00A0E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8477250" y="3003120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443923" y="3399010"/>
            <a:ext cx="2369147" cy="276999"/>
            <a:chOff x="1062223" y="3402480"/>
            <a:chExt cx="236914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234096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인가구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범죄피해 경험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428922"/>
              </p:ext>
            </p:extLst>
          </p:nvPr>
        </p:nvGraphicFramePr>
        <p:xfrm>
          <a:off x="2443922" y="3729937"/>
          <a:ext cx="7298020" cy="248472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29802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382621698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3037190526"/>
                    </a:ext>
                  </a:extLst>
                </a:gridCol>
                <a:gridCol w="729802">
                  <a:extLst>
                    <a:ext uri="{9D8B030D-6E8A-4147-A177-3AD203B41FA5}">
                      <a16:colId xmlns:a16="http://schemas.microsoft.com/office/drawing/2014/main" val="2601139643"/>
                    </a:ext>
                  </a:extLst>
                </a:gridCol>
              </a:tblGrid>
              <a:tr h="290165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폭력범죄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재산범죄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90165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발생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건수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피해율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발생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피해자율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발생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건수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피해율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발생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피해자율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147031"/>
                  </a:ext>
                </a:extLst>
              </a:tr>
              <a:tr h="2286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286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성별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남성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여성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286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주택</a:t>
                      </a:r>
                      <a:endParaRPr lang="en-US" altLang="ko-KR" sz="900" dirty="0"/>
                    </a:p>
                    <a:p>
                      <a:pPr algn="ctr" latinLnBrk="1"/>
                      <a:r>
                        <a:rPr lang="ko-KR" altLang="en-US" sz="900" dirty="0"/>
                        <a:t>유형별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아파트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5767295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비아파트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81858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56FBF66-D654-A780-11E1-DA2E66BF09E4}"/>
              </a:ext>
            </a:extLst>
          </p:cNvPr>
          <p:cNvSpPr txBox="1"/>
          <p:nvPr/>
        </p:nvSpPr>
        <p:spPr>
          <a:xfrm>
            <a:off x="4286690" y="2128069"/>
            <a:ext cx="283238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- 1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80%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가 범죄 위험에 불안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6190-2DB5-8C26-1D05-FFC88D0DEE70}"/>
              </a:ext>
            </a:extLst>
          </p:cNvPr>
          <p:cNvSpPr txBox="1"/>
          <p:nvPr/>
        </p:nvSpPr>
        <p:spPr>
          <a:xfrm>
            <a:off x="4286690" y="2405068"/>
            <a:ext cx="363327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- 1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인가구의 폭력범죄는 약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배 높게 나타남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9F346B-BEE6-AB03-42C8-90CDC1A92CFE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675465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ECA0F34A-3EAF-92C6-51DF-AD3F7E9F5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8" y="3539067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D715BB4-795B-32F4-5FFB-B5D7A6ED9F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8" y="2719649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71CCEFA-DF19-7698-901A-C8DDC8A7F3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69" y="1991256"/>
            <a:ext cx="5371429" cy="39619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1-3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1398D9-2376-3387-7E3C-ECFEDB90FC47}"/>
              </a:ext>
            </a:extLst>
          </p:cNvPr>
          <p:cNvSpPr txBox="1"/>
          <p:nvPr/>
        </p:nvSpPr>
        <p:spPr>
          <a:xfrm>
            <a:off x="6845534" y="2729144"/>
            <a:ext cx="36002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성별</a:t>
            </a:r>
            <a:r>
              <a:rPr lang="en-US" altLang="ko-KR" sz="1500" i="0" dirty="0">
                <a:solidFill>
                  <a:srgbClr val="202124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지역별</a:t>
            </a:r>
            <a:r>
              <a:rPr lang="en-US" altLang="ko-KR" sz="1500" i="0" dirty="0">
                <a:solidFill>
                  <a:srgbClr val="202124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주거형태별 인구 통계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5FF321E-636B-100F-2AA4-4775D38DF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474913-1B52-7736-2FCD-FF8067138AF8}"/>
              </a:ext>
            </a:extLst>
          </p:cNvPr>
          <p:cNvSpPr txBox="1"/>
          <p:nvPr/>
        </p:nvSpPr>
        <p:spPr>
          <a:xfrm>
            <a:off x="6845534" y="3549176"/>
            <a:ext cx="434293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통계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BBE71C-1694-2E08-077E-247425938910}"/>
              </a:ext>
            </a:extLst>
          </p:cNvPr>
          <p:cNvSpPr txBox="1"/>
          <p:nvPr/>
        </p:nvSpPr>
        <p:spPr>
          <a:xfrm>
            <a:off x="6845534" y="4369208"/>
            <a:ext cx="48847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인구 생활이동 현황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DCEEC8-00C8-FD89-9FDD-2780BF67192F}"/>
              </a:ext>
            </a:extLst>
          </p:cNvPr>
          <p:cNvSpPr txBox="1"/>
          <p:nvPr/>
        </p:nvSpPr>
        <p:spPr>
          <a:xfrm>
            <a:off x="6096000" y="1997606"/>
            <a:ext cx="40851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거주지 분석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274E4-1B3C-E336-D9CF-508396E008CF}"/>
              </a:ext>
            </a:extLst>
          </p:cNvPr>
          <p:cNvSpPr txBox="1"/>
          <p:nvPr/>
        </p:nvSpPr>
        <p:spPr>
          <a:xfrm>
            <a:off x="477478" y="252400"/>
            <a:ext cx="256634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EB980D-777E-06F7-A763-A860A124AC8F}"/>
              </a:ext>
            </a:extLst>
          </p:cNvPr>
          <p:cNvSpPr txBox="1"/>
          <p:nvPr/>
        </p:nvSpPr>
        <p:spPr>
          <a:xfrm>
            <a:off x="6845533" y="2997087"/>
            <a:ext cx="4084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2015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~2021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서울시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행정동별</a:t>
            </a:r>
            <a:endParaRPr lang="en-US" altLang="ko-KR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성별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연령별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주거형태별 인구수 분석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B5E424-1D84-40D4-A291-BF9D0A337587}"/>
              </a:ext>
            </a:extLst>
          </p:cNvPr>
          <p:cNvSpPr txBox="1"/>
          <p:nvPr/>
        </p:nvSpPr>
        <p:spPr>
          <a:xfrm>
            <a:off x="6845533" y="3812682"/>
            <a:ext cx="4084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2015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~2021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서울시 자치구별</a:t>
            </a:r>
            <a:endParaRPr lang="en-US" altLang="ko-KR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성별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연령별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인구수 분석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6CF127-E4E2-AA4E-325F-412BAFB27F71}"/>
              </a:ext>
            </a:extLst>
          </p:cNvPr>
          <p:cNvSpPr txBox="1"/>
          <p:nvPr/>
        </p:nvSpPr>
        <p:spPr>
          <a:xfrm>
            <a:off x="6845533" y="4640990"/>
            <a:ext cx="4084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2023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 시간 단위 평균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서울시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자치구별</a:t>
            </a:r>
            <a:endParaRPr lang="en-US" altLang="ko-KR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인구의 유입 및 유출 이동 인구 수 분석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4EB0F7-7057-5B92-D8DD-E3EA4D6CEF14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내용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E2B791B6-7150-A678-AD8F-EFCF95A505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98" y="4346307"/>
            <a:ext cx="542857" cy="542857"/>
          </a:xfrm>
          <a:prstGeom prst="rect">
            <a:avLst/>
          </a:prstGeom>
          <a:effectLst>
            <a:outerShdw blurRad="38100" dist="50800" dir="3000000" sx="98000" sy="98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590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5FF321E-636B-100F-2AA4-4775D38DF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4CD1C5-4761-2446-AB5D-365E9792CB7B}"/>
              </a:ext>
            </a:extLst>
          </p:cNvPr>
          <p:cNvSpPr txBox="1"/>
          <p:nvPr/>
        </p:nvSpPr>
        <p:spPr>
          <a:xfrm>
            <a:off x="477478" y="252400"/>
            <a:ext cx="256634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AD4294-9CCE-C2DA-B5B7-46E1EC211C97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1-3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2756E2-4D7C-7077-00C3-02FE93802B67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내용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F0895CA-40CC-02D1-04B2-B7B9A9B07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918" y="1912603"/>
            <a:ext cx="8196163" cy="46316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771D02D3-1713-1A04-7C9C-276D6B99ABF2}"/>
              </a:ext>
            </a:extLst>
          </p:cNvPr>
          <p:cNvSpPr/>
          <p:nvPr/>
        </p:nvSpPr>
        <p:spPr>
          <a:xfrm>
            <a:off x="4117869" y="3572151"/>
            <a:ext cx="695005" cy="695005"/>
          </a:xfrm>
          <a:prstGeom prst="ellipse">
            <a:avLst/>
          </a:prstGeom>
          <a:solidFill>
            <a:schemeClr val="accent2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2C788D7-A34E-4CD8-FC53-8FCE49A1BD66}"/>
              </a:ext>
            </a:extLst>
          </p:cNvPr>
          <p:cNvSpPr/>
          <p:nvPr/>
        </p:nvSpPr>
        <p:spPr>
          <a:xfrm>
            <a:off x="4502113" y="5193445"/>
            <a:ext cx="791043" cy="791043"/>
          </a:xfrm>
          <a:prstGeom prst="ellipse">
            <a:avLst/>
          </a:prstGeom>
          <a:solidFill>
            <a:srgbClr val="FF7C8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320C3B1-6A07-2579-E4E0-35F00F0CDA07}"/>
              </a:ext>
            </a:extLst>
          </p:cNvPr>
          <p:cNvSpPr/>
          <p:nvPr/>
        </p:nvSpPr>
        <p:spPr>
          <a:xfrm>
            <a:off x="6177776" y="4591278"/>
            <a:ext cx="936701" cy="936701"/>
          </a:xfrm>
          <a:prstGeom prst="ellipse">
            <a:avLst/>
          </a:prstGeom>
          <a:solidFill>
            <a:srgbClr val="FF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8DD661-33C0-889E-10EE-8DE978A26AE7}"/>
              </a:ext>
            </a:extLst>
          </p:cNvPr>
          <p:cNvSpPr txBox="1"/>
          <p:nvPr/>
        </p:nvSpPr>
        <p:spPr>
          <a:xfrm>
            <a:off x="4300271" y="3765765"/>
            <a:ext cx="33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ABE892-6C31-D1C7-91BD-C4B8F779AB96}"/>
              </a:ext>
            </a:extLst>
          </p:cNvPr>
          <p:cNvSpPr txBox="1"/>
          <p:nvPr/>
        </p:nvSpPr>
        <p:spPr>
          <a:xfrm>
            <a:off x="6473124" y="4905739"/>
            <a:ext cx="33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290360-4A11-1F13-EB8E-6FDDFF948EFD}"/>
              </a:ext>
            </a:extLst>
          </p:cNvPr>
          <p:cNvSpPr txBox="1"/>
          <p:nvPr/>
        </p:nvSpPr>
        <p:spPr>
          <a:xfrm>
            <a:off x="4732534" y="5435077"/>
            <a:ext cx="33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95B68EE-E58A-2933-FD68-5CFFC14723F9}"/>
              </a:ext>
            </a:extLst>
          </p:cNvPr>
          <p:cNvGrpSpPr/>
          <p:nvPr/>
        </p:nvGrpSpPr>
        <p:grpSpPr>
          <a:xfrm>
            <a:off x="1997918" y="1470065"/>
            <a:ext cx="3660378" cy="307777"/>
            <a:chOff x="1062223" y="3387091"/>
            <a:chExt cx="3660378" cy="307777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566825D0-7522-EB29-EEDF-934E52D0580E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EA31743-E627-E5F7-1027-B0A7C6A048A2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8ECF4C01-A78A-E6ED-B513-BA0CA2B72F5D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ACCBDE-7049-C4A1-87D1-A6E92F52632E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Service Example </a:t>
              </a:r>
              <a:endPara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0123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1-2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목표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9034E02-49C6-CFD1-C86E-4E8CB508D95D}"/>
              </a:ext>
            </a:extLst>
          </p:cNvPr>
          <p:cNvSpPr/>
          <p:nvPr/>
        </p:nvSpPr>
        <p:spPr>
          <a:xfrm>
            <a:off x="464778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3025240-7043-1BD9-86B3-74EF6953BC9B}"/>
              </a:ext>
            </a:extLst>
          </p:cNvPr>
          <p:cNvSpPr/>
          <p:nvPr/>
        </p:nvSpPr>
        <p:spPr>
          <a:xfrm>
            <a:off x="464778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선호지역 위치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3BBB83-55B2-2AD6-6B58-365CBF8B5856}"/>
              </a:ext>
            </a:extLst>
          </p:cNvPr>
          <p:cNvSpPr txBox="1"/>
          <p:nvPr/>
        </p:nvSpPr>
        <p:spPr>
          <a:xfrm>
            <a:off x="464778" y="5307896"/>
            <a:ext cx="2361822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선호지역 분석을 통한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주거형태별 인구 밀집도 정보 제공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29AC1BDA-9FF9-2231-0DAD-3B091A00EBC6}"/>
              </a:ext>
            </a:extLst>
          </p:cNvPr>
          <p:cNvSpPr/>
          <p:nvPr/>
        </p:nvSpPr>
        <p:spPr>
          <a:xfrm>
            <a:off x="3438219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2D2195C-9504-3370-3E13-A195DBF70792}"/>
              </a:ext>
            </a:extLst>
          </p:cNvPr>
          <p:cNvSpPr/>
          <p:nvPr/>
        </p:nvSpPr>
        <p:spPr>
          <a:xfrm>
            <a:off x="3438219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평수와 가격대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50BD6EB-D839-FEA1-0E8F-CF853BDB4C43}"/>
              </a:ext>
            </a:extLst>
          </p:cNvPr>
          <p:cNvSpPr txBox="1"/>
          <p:nvPr/>
        </p:nvSpPr>
        <p:spPr>
          <a:xfrm>
            <a:off x="3438219" y="5307896"/>
            <a:ext cx="2361822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선호 거주면적을 분석 후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부합하는 거주지 위치 정보 제공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20B78FF-0138-82AF-654D-C1A3D189430A}"/>
              </a:ext>
            </a:extLst>
          </p:cNvPr>
          <p:cNvSpPr/>
          <p:nvPr/>
        </p:nvSpPr>
        <p:spPr>
          <a:xfrm>
            <a:off x="6411660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4B03E38F-3030-47E9-194A-F02EB66DB77F}"/>
              </a:ext>
            </a:extLst>
          </p:cNvPr>
          <p:cNvSpPr/>
          <p:nvPr/>
        </p:nvSpPr>
        <p:spPr>
          <a:xfrm>
            <a:off x="6411660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생활 편의시설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268F7A5-EA43-4C55-7C70-E55DC0E28634}"/>
              </a:ext>
            </a:extLst>
          </p:cNvPr>
          <p:cNvSpPr txBox="1"/>
          <p:nvPr/>
        </p:nvSpPr>
        <p:spPr>
          <a:xfrm>
            <a:off x="6411660" y="5307896"/>
            <a:ext cx="2361822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인가구가 자주 이용하는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주변 편의시설 위치 제공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7D8DD718-A759-7108-7775-FB683A448F8B}"/>
              </a:ext>
            </a:extLst>
          </p:cNvPr>
          <p:cNvSpPr/>
          <p:nvPr/>
        </p:nvSpPr>
        <p:spPr>
          <a:xfrm>
            <a:off x="9385101" y="4082206"/>
            <a:ext cx="2361822" cy="1715344"/>
          </a:xfrm>
          <a:prstGeom prst="rect">
            <a:avLst/>
          </a:prstGeom>
          <a:solidFill>
            <a:srgbClr val="F2F2F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81E5E9A-F11F-EAE5-A146-79639A92C4EF}"/>
              </a:ext>
            </a:extLst>
          </p:cNvPr>
          <p:cNvSpPr/>
          <p:nvPr/>
        </p:nvSpPr>
        <p:spPr>
          <a:xfrm>
            <a:off x="9385101" y="3589446"/>
            <a:ext cx="2361822" cy="492760"/>
          </a:xfrm>
          <a:prstGeom prst="rect">
            <a:avLst/>
          </a:prstGeom>
          <a:solidFill>
            <a:srgbClr val="1E4A76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안정성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7669A9C-0882-EC70-E734-6642FAB4F36E}"/>
              </a:ext>
            </a:extLst>
          </p:cNvPr>
          <p:cNvSpPr txBox="1"/>
          <p:nvPr/>
        </p:nvSpPr>
        <p:spPr>
          <a:xfrm>
            <a:off x="9385101" y="5307896"/>
            <a:ext cx="2361822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CCTV 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정보 및 </a:t>
            </a:r>
            <a:r>
              <a:rPr lang="ko-KR" altLang="en-US" sz="11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범죄율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파악 후</a:t>
            </a:r>
            <a:endParaRPr lang="en-US" altLang="ko-KR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인가구의 안전한 위치 정보 제공</a:t>
            </a: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377B1452-0DFA-58FC-BB67-1E092865EF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78" y="4017332"/>
            <a:ext cx="2361822" cy="1231798"/>
          </a:xfrm>
          <a:prstGeom prst="rect">
            <a:avLst/>
          </a:prstGeom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00268F6A-1A91-7E64-90EA-6C65A59ED3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219" y="4017332"/>
            <a:ext cx="2361822" cy="1231082"/>
          </a:xfrm>
          <a:prstGeom prst="rect">
            <a:avLst/>
          </a:prstGeom>
        </p:spPr>
      </p:pic>
      <p:pic>
        <p:nvPicPr>
          <p:cNvPr id="72" name="그림 71">
            <a:extLst>
              <a:ext uri="{FF2B5EF4-FFF2-40B4-BE49-F238E27FC236}">
                <a16:creationId xmlns:a16="http://schemas.microsoft.com/office/drawing/2014/main" id="{2AF1FA7A-9904-78AF-D668-7C8EEADDC8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660" y="4017333"/>
            <a:ext cx="2361822" cy="1231082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68C927F5-DD4B-82E5-BA9F-1A926EB68C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101" y="4017333"/>
            <a:ext cx="2361822" cy="1231082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91B8646B-43FA-D5CE-6FDA-B96D672FAD46}"/>
              </a:ext>
            </a:extLst>
          </p:cNvPr>
          <p:cNvSpPr txBox="1"/>
          <p:nvPr/>
        </p:nvSpPr>
        <p:spPr>
          <a:xfrm>
            <a:off x="3519010" y="2467149"/>
            <a:ext cx="515397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i="0" u="none" strike="noStrike" dirty="0">
                <a:solidFill>
                  <a:srgbClr val="00B0F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✓</a:t>
            </a:r>
            <a:r>
              <a:rPr lang="ko-KR" altLang="en-US" sz="14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학업이나 취업으로 인해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생활을 시작하는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</a:t>
            </a:r>
            <a:endParaRPr lang="en-US" altLang="ko-KR" sz="14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EC6EAE7-47E7-222B-4C43-74D9B528E45D}"/>
              </a:ext>
            </a:extLst>
          </p:cNvPr>
          <p:cNvSpPr txBox="1"/>
          <p:nvPr/>
        </p:nvSpPr>
        <p:spPr>
          <a:xfrm>
            <a:off x="3203575" y="2775142"/>
            <a:ext cx="57848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b="1" i="0" u="none" strike="noStrike" dirty="0">
                <a:solidFill>
                  <a:srgbClr val="00B0F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✓</a:t>
            </a:r>
            <a:r>
              <a:rPr lang="ko-KR" altLang="en-US" sz="1400" b="1" i="0" u="none" strike="noStrike" dirty="0">
                <a:solidFill>
                  <a:srgbClr val="4D5156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지방 지역에서 올라와 수도권의 거주 지역에 대한 정보가 없는 청년</a:t>
            </a:r>
            <a:endParaRPr lang="en-US" altLang="ko-KR" sz="14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1B6F3A-4A62-7111-BB43-F63F03F66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2333D23-707A-E7E6-CBC4-06A41AC53150}"/>
              </a:ext>
            </a:extLst>
          </p:cNvPr>
          <p:cNvGrpSpPr/>
          <p:nvPr/>
        </p:nvGrpSpPr>
        <p:grpSpPr>
          <a:xfrm>
            <a:off x="1983141" y="1710436"/>
            <a:ext cx="8225715" cy="554103"/>
            <a:chOff x="1933612" y="1606455"/>
            <a:chExt cx="8225715" cy="554103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555D0DE-0C76-64BC-6F40-F1F9634D8333}"/>
                </a:ext>
              </a:extLst>
            </p:cNvPr>
            <p:cNvGrpSpPr/>
            <p:nvPr/>
          </p:nvGrpSpPr>
          <p:grpSpPr>
            <a:xfrm>
              <a:off x="6265866" y="1606560"/>
              <a:ext cx="3893461" cy="553998"/>
              <a:chOff x="6364924" y="1608677"/>
              <a:chExt cx="3893461" cy="553998"/>
            </a:xfrm>
          </p:grpSpPr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195D52CB-CAD4-1720-926C-F369288FAB72}"/>
                  </a:ext>
                </a:extLst>
              </p:cNvPr>
              <p:cNvSpPr/>
              <p:nvPr/>
            </p:nvSpPr>
            <p:spPr>
              <a:xfrm>
                <a:off x="6419355" y="1664053"/>
                <a:ext cx="3581895" cy="443247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5DFB59-7353-D75F-B221-7217238B211B}"/>
                  </a:ext>
                </a:extLst>
              </p:cNvPr>
              <p:cNvSpPr txBox="1"/>
              <p:nvPr/>
            </p:nvSpPr>
            <p:spPr>
              <a:xfrm>
                <a:off x="6364924" y="1608677"/>
                <a:ext cx="3893461" cy="5539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3000" b="1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주거형태 분석 서비스</a:t>
                </a:r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A0FAB42-CF7D-72E1-F78D-247BC43765F7}"/>
                </a:ext>
              </a:extLst>
            </p:cNvPr>
            <p:cNvSpPr txBox="1"/>
            <p:nvPr/>
          </p:nvSpPr>
          <p:spPr>
            <a:xfrm>
              <a:off x="1933612" y="1606455"/>
              <a:ext cx="4455671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0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MZ </a:t>
              </a:r>
              <a:r>
                <a:rPr lang="ko-KR" altLang="en-US" sz="30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세대를 위한 </a:t>
              </a:r>
              <a:r>
                <a:rPr lang="en-US" altLang="ko-KR" sz="30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3000" b="1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인가구</a:t>
              </a:r>
              <a:endParaRPr lang="en-US" altLang="ko-KR" sz="3000" b="1" spc="-150" dirty="0">
                <a:solidFill>
                  <a:schemeClr val="bg1"/>
                </a:solidFill>
                <a:highlight>
                  <a:srgbClr val="00B0F0"/>
                </a:highligh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B1841B9-5101-687F-5A95-88EA3BA7CCE1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828116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626261" y="1757460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Development Goal</a:t>
              </a:r>
              <a:endPara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1-3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DD933BA-5141-F14F-F0F9-E1DBF5E3D792}"/>
              </a:ext>
            </a:extLst>
          </p:cNvPr>
          <p:cNvGrpSpPr/>
          <p:nvPr/>
        </p:nvGrpSpPr>
        <p:grpSpPr>
          <a:xfrm>
            <a:off x="604838" y="1983414"/>
            <a:ext cx="10960100" cy="1003014"/>
            <a:chOff x="604838" y="1720948"/>
            <a:chExt cx="10960100" cy="100301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4BB1FA8-7977-0024-BB93-A8E7AD0DCCC5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0147C43-FEA2-2F54-5B37-6F1C982E7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9EF21B6-24A9-8BF3-3776-65BB5310F69A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8F7BEF99-0604-3449-C96C-70F08CBD9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542864C-5B3A-0622-D63D-10D9B4413AAE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2781D39-48A9-2BB8-11D7-22C7095CFD2E}"/>
              </a:ext>
            </a:extLst>
          </p:cNvPr>
          <p:cNvGrpSpPr/>
          <p:nvPr/>
        </p:nvGrpSpPr>
        <p:grpSpPr>
          <a:xfrm>
            <a:off x="604838" y="3313217"/>
            <a:ext cx="10960100" cy="1003014"/>
            <a:chOff x="604838" y="1720948"/>
            <a:chExt cx="10960100" cy="100301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7CC9B7C9-7170-3A1D-E944-D981323E3744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33DFBAB1-EB66-883D-B619-4C8709748C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0AB21326-ACEE-3B57-121B-349A09B37954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0D6561B5-9E70-7856-6950-36A985F4FD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A4A1D6F-AF91-B1B7-DEE7-96645EE91E61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F3AF24E-3B7E-7DF2-E833-0F6A760DEC47}"/>
              </a:ext>
            </a:extLst>
          </p:cNvPr>
          <p:cNvGrpSpPr/>
          <p:nvPr/>
        </p:nvGrpSpPr>
        <p:grpSpPr>
          <a:xfrm>
            <a:off x="604838" y="4574451"/>
            <a:ext cx="10960100" cy="1003014"/>
            <a:chOff x="604838" y="1720948"/>
            <a:chExt cx="10960100" cy="1003014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6D98945-BC7A-A949-7861-91E24DB91E83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B3FAA76B-826D-79A9-63D4-57981C2248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4E1171D0-BFD0-6226-7D49-8B722FAE1776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A9618992-1086-8835-C6B5-400CFA697B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BD4F5785-E484-EE0A-E629-F280C8211261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AB2C6AF-C6A4-7BC5-AE39-A075E24985AA}"/>
              </a:ext>
            </a:extLst>
          </p:cNvPr>
          <p:cNvSpPr txBox="1"/>
          <p:nvPr/>
        </p:nvSpPr>
        <p:spPr>
          <a:xfrm>
            <a:off x="4313766" y="2311470"/>
            <a:ext cx="356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선호지역 분석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77B76B2-166A-BF2D-1C32-1D1F1289CB7A}"/>
              </a:ext>
            </a:extLst>
          </p:cNvPr>
          <p:cNvSpPr txBox="1"/>
          <p:nvPr/>
        </p:nvSpPr>
        <p:spPr>
          <a:xfrm>
            <a:off x="4313766" y="3640348"/>
            <a:ext cx="356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사용자에 맞는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주거지역 추천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8DE1530-E161-39E7-8FD8-7A7E59C5FDE0}"/>
              </a:ext>
            </a:extLst>
          </p:cNvPr>
          <p:cNvSpPr txBox="1"/>
          <p:nvPr/>
        </p:nvSpPr>
        <p:spPr>
          <a:xfrm>
            <a:off x="4313766" y="4895895"/>
            <a:ext cx="356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편의시설</a:t>
            </a:r>
            <a:r>
              <a:rPr lang="en-US" altLang="ko-KR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안전시설물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시각화</a:t>
            </a:r>
            <a:endParaRPr lang="ko-KR" altLang="en-US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16C98-DAD0-824D-B49C-CF83B4C011EC}"/>
              </a:ext>
            </a:extLst>
          </p:cNvPr>
          <p:cNvSpPr txBox="1"/>
          <p:nvPr/>
        </p:nvSpPr>
        <p:spPr>
          <a:xfrm>
            <a:off x="4313766" y="2669660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서울시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수 통계에 대한 밀집도 분석</a:t>
            </a:r>
            <a:endParaRPr lang="ko-KR" altLang="en-US" sz="1100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B005D5-ABB4-EE0A-0E93-3EFDB404D5DD}"/>
              </a:ext>
            </a:extLst>
          </p:cNvPr>
          <p:cNvSpPr txBox="1"/>
          <p:nvPr/>
        </p:nvSpPr>
        <p:spPr>
          <a:xfrm>
            <a:off x="4313766" y="4003993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거주면적과 시세 분석을 통한 추천</a:t>
            </a:r>
            <a:endParaRPr lang="ko-KR" altLang="en-US" sz="1100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3C1518-3FEA-9285-A537-B2AEF3E80C80}"/>
              </a:ext>
            </a:extLst>
          </p:cNvPr>
          <p:cNvSpPr txBox="1"/>
          <p:nvPr/>
        </p:nvSpPr>
        <p:spPr>
          <a:xfrm>
            <a:off x="4313766" y="5261936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주거지역별 </a:t>
            </a:r>
            <a:r>
              <a: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rPr>
              <a:t>편의시설과 안정성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 후 시각화</a:t>
            </a:r>
            <a:endParaRPr lang="ko-KR" altLang="en-US" sz="1100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목표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8A61FC-F9D8-30DA-D9D7-E971E064F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CF5FF9-FC62-FF82-AEA6-B8B32AFE5ED4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212489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6FCC000-908E-DC58-5DAC-DE5319FE1271}"/>
              </a:ext>
            </a:extLst>
          </p:cNvPr>
          <p:cNvSpPr/>
          <p:nvPr/>
        </p:nvSpPr>
        <p:spPr>
          <a:xfrm>
            <a:off x="3695459" y="3727565"/>
            <a:ext cx="4801081" cy="472959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세대의 주거 안정성 강화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1-4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C9FEE0-1661-00F2-11F9-AA70D8328EB2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기대효과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C54264-9CD3-CDFD-3988-C67EA1198C01}"/>
              </a:ext>
            </a:extLst>
          </p:cNvPr>
          <p:cNvSpPr txBox="1"/>
          <p:nvPr/>
        </p:nvSpPr>
        <p:spPr>
          <a:xfrm>
            <a:off x="2607109" y="2828835"/>
            <a:ext cx="697778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생활을 시작하는 </a:t>
            </a:r>
            <a:r>
              <a:rPr lang="en-US" altLang="ko-KR" sz="2400" b="1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MZ</a:t>
            </a:r>
            <a:r>
              <a:rPr lang="ko-KR" altLang="en-US" sz="2400" b="1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세대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경제 상황과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4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선호하는 특성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맞는 </a:t>
            </a:r>
            <a:r>
              <a:rPr lang="ko-KR" altLang="en-US" sz="24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거주 지역을</a:t>
            </a:r>
            <a:r>
              <a:rPr lang="en-US" altLang="ko-KR" sz="24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추천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하여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B9C7DC4-F2DB-52B2-8F9B-E4AB80603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DF01C9-2C22-A6CE-3E1E-68A2A370FE2F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804222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5263ACC7-3FC3-0D45-C6DD-4E16C13FF0B0}"/>
              </a:ext>
            </a:extLst>
          </p:cNvPr>
          <p:cNvSpPr/>
          <p:nvPr/>
        </p:nvSpPr>
        <p:spPr>
          <a:xfrm rot="5400000">
            <a:off x="909266" y="-909264"/>
            <a:ext cx="5116852" cy="6935383"/>
          </a:xfrm>
          <a:prstGeom prst="rtTriangle">
            <a:avLst/>
          </a:prstGeom>
          <a:solidFill>
            <a:srgbClr val="00359E"/>
          </a:solidFill>
          <a:ln>
            <a:noFill/>
          </a:ln>
          <a:effectLst>
            <a:outerShdw blurRad="127000" dist="38100" dir="2700000" sx="102000" sy="102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BE3D6983-19B9-D0BF-2697-54659C631677}"/>
              </a:ext>
            </a:extLst>
          </p:cNvPr>
          <p:cNvSpPr/>
          <p:nvPr/>
        </p:nvSpPr>
        <p:spPr>
          <a:xfrm>
            <a:off x="0" y="2543059"/>
            <a:ext cx="5387381" cy="431494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outerShdw blurRad="127000" dist="38100" sx="105000" sy="1050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2DD104D7-3EBA-B4A1-4590-7AB6AF6EF58A}"/>
              </a:ext>
            </a:extLst>
          </p:cNvPr>
          <p:cNvSpPr/>
          <p:nvPr/>
        </p:nvSpPr>
        <p:spPr>
          <a:xfrm rot="5400000">
            <a:off x="816959" y="-816959"/>
            <a:ext cx="4597400" cy="6231318"/>
          </a:xfrm>
          <a:prstGeom prst="rtTriangle">
            <a:avLst/>
          </a:prstGeom>
          <a:solidFill>
            <a:srgbClr val="002060"/>
          </a:solidFill>
          <a:ln>
            <a:noFill/>
          </a:ln>
          <a:effectLst>
            <a:outerShdw blurRad="1270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DAEED3-CFE4-F14B-92CE-74ADA1EF8FF9}"/>
              </a:ext>
            </a:extLst>
          </p:cNvPr>
          <p:cNvSpPr txBox="1"/>
          <p:nvPr/>
        </p:nvSpPr>
        <p:spPr>
          <a:xfrm>
            <a:off x="5588395" y="2715769"/>
            <a:ext cx="589818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 </a:t>
            </a:r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세대를 위한 </a:t>
            </a:r>
            <a:r>
              <a:rPr lang="en-US" altLang="ko-KR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4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4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9F7E4D5-4272-3083-28D6-81C65A505935}"/>
              </a:ext>
            </a:extLst>
          </p:cNvPr>
          <p:cNvSpPr/>
          <p:nvPr/>
        </p:nvSpPr>
        <p:spPr>
          <a:xfrm>
            <a:off x="5700873" y="3423655"/>
            <a:ext cx="5298844" cy="684289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생활 패턴 분석 서비스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17E8DE-FD77-B668-0869-6937E884472B}"/>
              </a:ext>
            </a:extLst>
          </p:cNvPr>
          <p:cNvSpPr txBox="1"/>
          <p:nvPr/>
        </p:nvSpPr>
        <p:spPr>
          <a:xfrm>
            <a:off x="5588395" y="4269642"/>
            <a:ext cx="39991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2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</a:t>
            </a:r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 서비스</a:t>
            </a:r>
          </a:p>
        </p:txBody>
      </p:sp>
    </p:spTree>
    <p:extLst>
      <p:ext uri="{BB962C8B-B14F-4D97-AF65-F5344CB8AC3E}">
        <p14:creationId xmlns:p14="http://schemas.microsoft.com/office/powerpoint/2010/main" val="2488845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3F7F0F-D51A-D804-87A7-3257FBC73759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A4D6360-EB8E-7445-9340-29991C29B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6700809"/>
              </p:ext>
            </p:extLst>
          </p:nvPr>
        </p:nvGraphicFramePr>
        <p:xfrm>
          <a:off x="557939" y="2715163"/>
          <a:ext cx="11072181" cy="3592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600">
                  <a:extLst>
                    <a:ext uri="{9D8B030D-6E8A-4147-A177-3AD203B41FA5}">
                      <a16:colId xmlns:a16="http://schemas.microsoft.com/office/drawing/2014/main" val="1818571352"/>
                    </a:ext>
                  </a:extLst>
                </a:gridCol>
                <a:gridCol w="1334556">
                  <a:extLst>
                    <a:ext uri="{9D8B030D-6E8A-4147-A177-3AD203B41FA5}">
                      <a16:colId xmlns:a16="http://schemas.microsoft.com/office/drawing/2014/main" val="2059016581"/>
                    </a:ext>
                  </a:extLst>
                </a:gridCol>
                <a:gridCol w="1835752">
                  <a:extLst>
                    <a:ext uri="{9D8B030D-6E8A-4147-A177-3AD203B41FA5}">
                      <a16:colId xmlns:a16="http://schemas.microsoft.com/office/drawing/2014/main" val="489281577"/>
                    </a:ext>
                  </a:extLst>
                </a:gridCol>
                <a:gridCol w="1501270">
                  <a:extLst>
                    <a:ext uri="{9D8B030D-6E8A-4147-A177-3AD203B41FA5}">
                      <a16:colId xmlns:a16="http://schemas.microsoft.com/office/drawing/2014/main" val="1717280977"/>
                    </a:ext>
                  </a:extLst>
                </a:gridCol>
                <a:gridCol w="5735003">
                  <a:extLst>
                    <a:ext uri="{9D8B030D-6E8A-4147-A177-3AD203B41FA5}">
                      <a16:colId xmlns:a16="http://schemas.microsoft.com/office/drawing/2014/main" val="789104342"/>
                    </a:ext>
                  </a:extLst>
                </a:gridCol>
              </a:tblGrid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Version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Date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Page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19660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2023-05-07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1p – 19p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기획안 초기 내용 작성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5753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2023-05-11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1p –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41p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기획안 종합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9574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73470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02664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99347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72201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94749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28289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832531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04858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2261747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816AAB08-7D8F-AC0B-1B0A-69005A72D4F3}"/>
              </a:ext>
            </a:extLst>
          </p:cNvPr>
          <p:cNvGrpSpPr/>
          <p:nvPr/>
        </p:nvGrpSpPr>
        <p:grpSpPr>
          <a:xfrm>
            <a:off x="557939" y="2253282"/>
            <a:ext cx="3660379" cy="338554"/>
            <a:chOff x="557939" y="2253282"/>
            <a:chExt cx="3660379" cy="338554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DDB6F36-BE2C-12D2-569E-29A8FA91280F}"/>
                </a:ext>
              </a:extLst>
            </p:cNvPr>
            <p:cNvGrpSpPr/>
            <p:nvPr/>
          </p:nvGrpSpPr>
          <p:grpSpPr>
            <a:xfrm>
              <a:off x="557939" y="2318881"/>
              <a:ext cx="56357" cy="211964"/>
              <a:chOff x="703262" y="2420147"/>
              <a:chExt cx="56357" cy="211964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4221B538-B90F-1F48-EECF-F443C08B75B9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BD8A6B0-BC39-4228-4CE8-855DC080AAE6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179CB7A-A252-704F-6177-92ECE5EA018D}"/>
                </a:ext>
              </a:extLst>
            </p:cNvPr>
            <p:cNvSpPr txBox="1"/>
            <p:nvPr/>
          </p:nvSpPr>
          <p:spPr>
            <a:xfrm>
              <a:off x="586118" y="2253282"/>
              <a:ext cx="363220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Document History</a:t>
              </a:r>
              <a:endPara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4E2E533-FF26-CD7F-7FE3-1F79D2D4969D}"/>
              </a:ext>
            </a:extLst>
          </p:cNvPr>
          <p:cNvSpPr txBox="1"/>
          <p:nvPr/>
        </p:nvSpPr>
        <p:spPr>
          <a:xfrm>
            <a:off x="4662834" y="1274070"/>
            <a:ext cx="287037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History</a:t>
            </a:r>
            <a:endParaRPr lang="ko-KR" altLang="en-US" sz="4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7191CD-C5EA-C7CE-34F0-FEAB1570E728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생활 패턴 분석 서비스</a:t>
            </a:r>
          </a:p>
        </p:txBody>
      </p:sp>
    </p:spTree>
    <p:extLst>
      <p:ext uri="{BB962C8B-B14F-4D97-AF65-F5344CB8AC3E}">
        <p14:creationId xmlns:p14="http://schemas.microsoft.com/office/powerpoint/2010/main" val="660085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A658C9-7245-2929-C0D2-EFD906689E72}"/>
              </a:ext>
            </a:extLst>
          </p:cNvPr>
          <p:cNvSpPr txBox="1"/>
          <p:nvPr/>
        </p:nvSpPr>
        <p:spPr>
          <a:xfrm>
            <a:off x="4662834" y="1274070"/>
            <a:ext cx="287037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Index</a:t>
            </a:r>
            <a:endParaRPr lang="ko-KR" altLang="en-US" sz="4000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57CBA6-DFA8-6338-1214-BD78B621CC80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생활 패턴 분석 서비스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34B53C-6067-A7B8-F97D-A33CD55DF5B1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F9B88DF7-3028-2F3B-B4DA-D4A11F367063}"/>
              </a:ext>
            </a:extLst>
          </p:cNvPr>
          <p:cNvGrpSpPr/>
          <p:nvPr/>
        </p:nvGrpSpPr>
        <p:grpSpPr>
          <a:xfrm>
            <a:off x="439374" y="2715975"/>
            <a:ext cx="3276096" cy="2520014"/>
            <a:chOff x="1058097" y="2715975"/>
            <a:chExt cx="3276096" cy="252001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B27968F-BC6E-25E3-D2C4-DA62E99524B2}"/>
                </a:ext>
              </a:extLst>
            </p:cNvPr>
            <p:cNvSpPr txBox="1"/>
            <p:nvPr/>
          </p:nvSpPr>
          <p:spPr>
            <a:xfrm>
              <a:off x="1058097" y="2715975"/>
              <a:ext cx="87364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 1.</a:t>
              </a:r>
              <a:endPara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5FF5FBD-415A-1BD3-D2AD-F3D1D8B79140}"/>
                </a:ext>
              </a:extLst>
            </p:cNvPr>
            <p:cNvSpPr txBox="1"/>
            <p:nvPr/>
          </p:nvSpPr>
          <p:spPr>
            <a:xfrm>
              <a:off x="1058097" y="2992975"/>
              <a:ext cx="327609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4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인가구</a:t>
              </a:r>
              <a:r>
                <a:rPr lang="ko-KR" altLang="en-US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주거형태 분석 및 추천 서비스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7270C3A-CB60-2832-5E0B-2985B8317FD7}"/>
                </a:ext>
              </a:extLst>
            </p:cNvPr>
            <p:cNvSpPr txBox="1"/>
            <p:nvPr/>
          </p:nvSpPr>
          <p:spPr>
            <a:xfrm>
              <a:off x="1203733" y="3429725"/>
              <a:ext cx="2342098" cy="18062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altLang="ko-KR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1. 1</a:t>
              </a:r>
              <a:r>
                <a:rPr lang="ko-KR" altLang="en-US" sz="11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인가구</a:t>
              </a:r>
              <a:r>
                <a:rPr lang="ko-KR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 거주지 추천</a:t>
              </a:r>
              <a:endPara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  <a:p>
              <a:pPr>
                <a:lnSpc>
                  <a:spcPts val="3500"/>
                </a:lnSpc>
              </a:pPr>
              <a:r>
                <a:rPr lang="en-US" altLang="ko-KR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2. </a:t>
              </a:r>
              <a:r>
                <a:rPr lang="ko-KR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선호지역 평수와 가격대 추천</a:t>
              </a:r>
              <a:endPara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  <a:p>
              <a:pPr>
                <a:lnSpc>
                  <a:spcPts val="3500"/>
                </a:lnSpc>
              </a:pPr>
              <a:r>
                <a:rPr lang="en-US" altLang="ko-KR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3. </a:t>
              </a:r>
              <a:r>
                <a:rPr lang="ko-KR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생활 편의시설 분석</a:t>
              </a:r>
              <a:endPara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  <a:p>
              <a:pPr>
                <a:lnSpc>
                  <a:spcPts val="3500"/>
                </a:lnSpc>
              </a:pPr>
              <a:r>
                <a:rPr lang="en-US" altLang="ko-KR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4. </a:t>
              </a:r>
              <a:r>
                <a:rPr lang="ko-KR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지역 안정성 분석</a:t>
              </a:r>
              <a:endPara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0EAECD4F-88A5-7AF5-CCC9-7E5D89CF9813}"/>
              </a:ext>
            </a:extLst>
          </p:cNvPr>
          <p:cNvGrpSpPr/>
          <p:nvPr/>
        </p:nvGrpSpPr>
        <p:grpSpPr>
          <a:xfrm>
            <a:off x="4438462" y="2715975"/>
            <a:ext cx="2870371" cy="1622332"/>
            <a:chOff x="4154690" y="2715975"/>
            <a:chExt cx="2870371" cy="162233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5B66DE4-7063-48A5-9AB6-5F5055CB3127}"/>
                </a:ext>
              </a:extLst>
            </p:cNvPr>
            <p:cNvSpPr txBox="1"/>
            <p:nvPr/>
          </p:nvSpPr>
          <p:spPr>
            <a:xfrm>
              <a:off x="4154691" y="2992975"/>
              <a:ext cx="287037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4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인가구</a:t>
              </a:r>
              <a:r>
                <a:rPr lang="ko-KR" altLang="en-US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식생활 정보 제공 서비스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05971DD-9437-1F39-BEEA-86AC94880BBA}"/>
                </a:ext>
              </a:extLst>
            </p:cNvPr>
            <p:cNvSpPr txBox="1"/>
            <p:nvPr/>
          </p:nvSpPr>
          <p:spPr>
            <a:xfrm>
              <a:off x="4154690" y="2715975"/>
              <a:ext cx="87364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 2.</a:t>
              </a:r>
              <a:endPara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FC4C60C-C298-3045-CF7B-79B8A77FBEC9}"/>
                </a:ext>
              </a:extLst>
            </p:cNvPr>
            <p:cNvSpPr txBox="1"/>
            <p:nvPr/>
          </p:nvSpPr>
          <p:spPr>
            <a:xfrm>
              <a:off x="4297737" y="3429725"/>
              <a:ext cx="2727324" cy="908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altLang="ko-KR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1. HMR </a:t>
              </a:r>
              <a:r>
                <a:rPr lang="ko-KR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식품 시장 분석</a:t>
              </a:r>
              <a:endPara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  <a:p>
              <a:pPr>
                <a:lnSpc>
                  <a:spcPts val="3500"/>
                </a:lnSpc>
              </a:pPr>
              <a:r>
                <a:rPr lang="en-US" altLang="ko-KR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2. 1</a:t>
              </a:r>
              <a:r>
                <a:rPr lang="ko-KR" altLang="en-US" sz="11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인가구</a:t>
              </a:r>
              <a:r>
                <a:rPr lang="ko-KR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 식생활 및 트렌드 분석</a:t>
              </a:r>
              <a:endPara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9F1C72E-EB8F-F591-6488-2678E902D6E5}"/>
              </a:ext>
            </a:extLst>
          </p:cNvPr>
          <p:cNvGrpSpPr/>
          <p:nvPr/>
        </p:nvGrpSpPr>
        <p:grpSpPr>
          <a:xfrm>
            <a:off x="8031825" y="2719341"/>
            <a:ext cx="3841202" cy="1618966"/>
            <a:chOff x="7971850" y="2719341"/>
            <a:chExt cx="3841202" cy="161896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660F9DD-77C7-EAB8-C169-4E69E761E3DC}"/>
                </a:ext>
              </a:extLst>
            </p:cNvPr>
            <p:cNvSpPr txBox="1"/>
            <p:nvPr/>
          </p:nvSpPr>
          <p:spPr>
            <a:xfrm>
              <a:off x="7971850" y="2992975"/>
              <a:ext cx="384120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4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인가구</a:t>
              </a:r>
              <a:r>
                <a:rPr lang="ko-KR" altLang="en-US" sz="1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임대주택 청약 경쟁률 예측 서비스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2411898-ADC3-36CA-ADE5-1582D8530746}"/>
                </a:ext>
              </a:extLst>
            </p:cNvPr>
            <p:cNvSpPr txBox="1"/>
            <p:nvPr/>
          </p:nvSpPr>
          <p:spPr>
            <a:xfrm>
              <a:off x="7971850" y="2719341"/>
              <a:ext cx="87364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Chapter 3.</a:t>
              </a:r>
              <a:endPara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67BD82B-0AE6-E3E3-5529-E375F12585D1}"/>
                </a:ext>
              </a:extLst>
            </p:cNvPr>
            <p:cNvSpPr txBox="1"/>
            <p:nvPr/>
          </p:nvSpPr>
          <p:spPr>
            <a:xfrm>
              <a:off x="8112468" y="3429725"/>
              <a:ext cx="2342098" cy="908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altLang="ko-KR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1. </a:t>
              </a:r>
              <a:r>
                <a:rPr lang="ko-KR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지역별 청약 경쟁률 예측</a:t>
              </a:r>
              <a:endPara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  <a:p>
              <a:pPr>
                <a:lnSpc>
                  <a:spcPts val="3500"/>
                </a:lnSpc>
              </a:pPr>
              <a:r>
                <a:rPr lang="en-US" altLang="ko-KR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2. </a:t>
              </a:r>
              <a:r>
                <a:rPr lang="ko-KR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맑은 고딕 Semilight" panose="020B0502040204020203" pitchFamily="50" charset="-127"/>
                  <a:ea typeface="맑은 고딕 Semilight" panose="020B0502040204020203" pitchFamily="50" charset="-127"/>
                  <a:cs typeface="맑은 고딕 Semilight" panose="020B0502040204020203" pitchFamily="50" charset="-127"/>
                </a:rPr>
                <a:t>청약 공고 일정 모아보기</a:t>
              </a:r>
              <a:endPara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7601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9D60588C-28F6-FD7A-9387-4E9EB2A6E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0B0F826C-ADBF-8F9C-12FB-449F626B684A}"/>
              </a:ext>
            </a:extLst>
          </p:cNvPr>
          <p:cNvSpPr/>
          <p:nvPr/>
        </p:nvSpPr>
        <p:spPr>
          <a:xfrm rot="766787">
            <a:off x="-417039" y="4643235"/>
            <a:ext cx="7487513" cy="2932103"/>
          </a:xfrm>
          <a:custGeom>
            <a:avLst/>
            <a:gdLst>
              <a:gd name="connsiteX0" fmla="*/ 0 w 7487513"/>
              <a:gd name="connsiteY0" fmla="*/ 0 h 2932103"/>
              <a:gd name="connsiteX1" fmla="*/ 7487513 w 7487513"/>
              <a:gd name="connsiteY1" fmla="*/ 0 h 2932103"/>
              <a:gd name="connsiteX2" fmla="*/ 7487513 w 7487513"/>
              <a:gd name="connsiteY2" fmla="*/ 1384613 h 2932103"/>
              <a:gd name="connsiteX3" fmla="*/ 665070 w 7487513"/>
              <a:gd name="connsiteY3" fmla="*/ 2932103 h 293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7513" h="2932103">
                <a:moveTo>
                  <a:pt x="0" y="0"/>
                </a:moveTo>
                <a:lnTo>
                  <a:pt x="7487513" y="0"/>
                </a:lnTo>
                <a:lnTo>
                  <a:pt x="7487513" y="1384613"/>
                </a:lnTo>
                <a:lnTo>
                  <a:pt x="665070" y="2932103"/>
                </a:lnTo>
                <a:close/>
              </a:path>
            </a:pathLst>
          </a:custGeo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87F3CD5-6E10-F1D0-02DC-AC91DF992398}"/>
              </a:ext>
            </a:extLst>
          </p:cNvPr>
          <p:cNvGrpSpPr/>
          <p:nvPr/>
        </p:nvGrpSpPr>
        <p:grpSpPr>
          <a:xfrm>
            <a:off x="0" y="6705600"/>
            <a:ext cx="12192000" cy="152400"/>
            <a:chOff x="0" y="0"/>
            <a:chExt cx="12192000" cy="1524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DD60BB4E-7D69-A56B-22BE-68F6DD23A015}"/>
                </a:ext>
              </a:extLst>
            </p:cNvPr>
            <p:cNvSpPr/>
            <p:nvPr/>
          </p:nvSpPr>
          <p:spPr>
            <a:xfrm>
              <a:off x="0" y="0"/>
              <a:ext cx="12192000" cy="1524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1755069-DC69-85D2-5F56-CE02ACB836ED}"/>
                </a:ext>
              </a:extLst>
            </p:cNvPr>
            <p:cNvSpPr/>
            <p:nvPr/>
          </p:nvSpPr>
          <p:spPr>
            <a:xfrm>
              <a:off x="0" y="0"/>
              <a:ext cx="1943100" cy="152400"/>
            </a:xfrm>
            <a:prstGeom prst="rect">
              <a:avLst/>
            </a:prstGeom>
            <a:solidFill>
              <a:srgbClr val="FAA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84F450A-A4DB-92D8-E3BB-B48A42B1E75B}"/>
              </a:ext>
            </a:extLst>
          </p:cNvPr>
          <p:cNvGrpSpPr/>
          <p:nvPr/>
        </p:nvGrpSpPr>
        <p:grpSpPr>
          <a:xfrm>
            <a:off x="0" y="1409701"/>
            <a:ext cx="12192000" cy="5448299"/>
            <a:chOff x="0" y="1409700"/>
            <a:chExt cx="12192000" cy="5448299"/>
          </a:xfr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8999502-056E-E697-CA0A-753E9D7DE447}"/>
                </a:ext>
              </a:extLst>
            </p:cNvPr>
            <p:cNvSpPr/>
            <p:nvPr/>
          </p:nvSpPr>
          <p:spPr>
            <a:xfrm>
              <a:off x="0" y="4737099"/>
              <a:ext cx="12192000" cy="212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각 삼각형 23">
              <a:extLst>
                <a:ext uri="{FF2B5EF4-FFF2-40B4-BE49-F238E27FC236}">
                  <a16:creationId xmlns:a16="http://schemas.microsoft.com/office/drawing/2014/main" id="{F13E10D4-1C32-805A-2E0A-DB6B0E756D56}"/>
                </a:ext>
              </a:extLst>
            </p:cNvPr>
            <p:cNvSpPr/>
            <p:nvPr/>
          </p:nvSpPr>
          <p:spPr>
            <a:xfrm flipH="1">
              <a:off x="0" y="1409700"/>
              <a:ext cx="12192000" cy="33432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77BD682-5C7C-86A8-95D5-7B34F7D72B32}"/>
              </a:ext>
            </a:extLst>
          </p:cNvPr>
          <p:cNvCxnSpPr>
            <a:cxnSpLocks/>
          </p:cNvCxnSpPr>
          <p:nvPr/>
        </p:nvCxnSpPr>
        <p:spPr>
          <a:xfrm>
            <a:off x="7302029" y="3918857"/>
            <a:ext cx="4373504" cy="0"/>
          </a:xfrm>
          <a:prstGeom prst="line">
            <a:avLst/>
          </a:prstGeom>
          <a:ln w="9525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1C11A60-0B41-383C-1192-FCC8E4C9D45D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endParaRPr lang="ko-KR" altLang="en-US" sz="14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F793423-9072-7F7D-8E71-65DF1CC15C8F}"/>
              </a:ext>
            </a:extLst>
          </p:cNvPr>
          <p:cNvSpPr txBox="1"/>
          <p:nvPr/>
        </p:nvSpPr>
        <p:spPr>
          <a:xfrm>
            <a:off x="7188257" y="3451761"/>
            <a:ext cx="47291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</a:t>
            </a:r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분석 및 추천 서비스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4E8E72A-4ACF-001A-1BF3-48E52C37B7C0}"/>
              </a:ext>
            </a:extLst>
          </p:cNvPr>
          <p:cNvSpPr txBox="1"/>
          <p:nvPr/>
        </p:nvSpPr>
        <p:spPr>
          <a:xfrm>
            <a:off x="7302029" y="4030415"/>
            <a:ext cx="4373504" cy="1814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ko-KR" sz="17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1-1 </a:t>
            </a:r>
            <a:r>
              <a:rPr lang="ko-KR" altLang="en-US" sz="17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기획의도</a:t>
            </a:r>
            <a:endParaRPr lang="en-US" altLang="ko-KR" sz="17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7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1-2 </a:t>
            </a:r>
            <a:r>
              <a:rPr lang="ko-KR" altLang="en-US" sz="17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프로젝트 목표</a:t>
            </a:r>
            <a:endParaRPr lang="en-US" altLang="ko-KR" sz="17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7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1-3 </a:t>
            </a:r>
            <a:r>
              <a:rPr lang="ko-KR" altLang="en-US" sz="17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목표 및 내용</a:t>
            </a:r>
            <a:endParaRPr lang="en-US" altLang="ko-KR" sz="17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7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1-4 </a:t>
            </a:r>
            <a:r>
              <a:rPr lang="ko-KR" altLang="en-US" sz="17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기대효과</a:t>
            </a:r>
            <a:endParaRPr lang="en-US" altLang="ko-KR" sz="17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C82150-4FC6-DE10-2D5A-8261ABF0BA8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8741F9-5F31-34B1-46E6-A06555FA042B}"/>
              </a:ext>
            </a:extLst>
          </p:cNvPr>
          <p:cNvSpPr txBox="1"/>
          <p:nvPr/>
        </p:nvSpPr>
        <p:spPr>
          <a:xfrm>
            <a:off x="611618" y="6280835"/>
            <a:ext cx="3276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최원</a:t>
            </a:r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544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그림 117">
            <a:extLst>
              <a:ext uri="{FF2B5EF4-FFF2-40B4-BE49-F238E27FC236}">
                <a16:creationId xmlns:a16="http://schemas.microsoft.com/office/drawing/2014/main" id="{6D970D2C-CC81-73C0-EE51-1D23EC9F5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476" y="3730139"/>
            <a:ext cx="3133333" cy="22952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6E7180-DE80-63BD-293B-95A8C7A6C9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6" name="표 16">
            <a:extLst>
              <a:ext uri="{FF2B5EF4-FFF2-40B4-BE49-F238E27FC236}">
                <a16:creationId xmlns:a16="http://schemas.microsoft.com/office/drawing/2014/main" id="{382899EA-A7BF-CB58-4751-A03583A353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866447"/>
              </p:ext>
            </p:extLst>
          </p:nvPr>
        </p:nvGraphicFramePr>
        <p:xfrm>
          <a:off x="1062224" y="5239743"/>
          <a:ext cx="4428508" cy="83060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05128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709780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839849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105725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1116498">
                  <a:extLst>
                    <a:ext uri="{9D8B030D-6E8A-4147-A177-3AD203B41FA5}">
                      <a16:colId xmlns:a16="http://schemas.microsoft.com/office/drawing/2014/main" val="1047963747"/>
                    </a:ext>
                  </a:extLst>
                </a:gridCol>
              </a:tblGrid>
              <a:tr h="2768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20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30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40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bg1"/>
                          </a:solidFill>
                        </a:rPr>
                        <a:t>50</a:t>
                      </a:r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768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비자발</a:t>
                      </a:r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학교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직장 때문에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마음에 드는 배우자를 못 만나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7336454"/>
                  </a:ext>
                </a:extLst>
              </a:tr>
              <a:tr h="2768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자발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혼자가 편해서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</a:tbl>
          </a:graphicData>
        </a:graphic>
      </p:graphicFrame>
      <p:grpSp>
        <p:nvGrpSpPr>
          <p:cNvPr id="49" name="그룹 48">
            <a:extLst>
              <a:ext uri="{FF2B5EF4-FFF2-40B4-BE49-F238E27FC236}">
                <a16:creationId xmlns:a16="http://schemas.microsoft.com/office/drawing/2014/main" id="{E2D7D41C-6DF3-9D30-A281-20D2A4943BF7}"/>
              </a:ext>
            </a:extLst>
          </p:cNvPr>
          <p:cNvGrpSpPr/>
          <p:nvPr/>
        </p:nvGrpSpPr>
        <p:grpSpPr>
          <a:xfrm>
            <a:off x="1062223" y="3402480"/>
            <a:ext cx="3660378" cy="276999"/>
            <a:chOff x="1062223" y="3402480"/>
            <a:chExt cx="3660378" cy="276999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B2105691-9104-4821-E360-CE9B1BB24C76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38033721-8209-4C4F-66B0-40D23FFCF0D2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84105A83-B3F0-2BAE-F6D0-62B4EAC10D58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9F9A6D9-4319-3F13-DC3D-FA17FB5A91FB}"/>
                </a:ext>
              </a:extLst>
            </p:cNvPr>
            <p:cNvSpPr txBox="1"/>
            <p:nvPr/>
          </p:nvSpPr>
          <p:spPr>
            <a:xfrm>
              <a:off x="1090401" y="3402480"/>
              <a:ext cx="36322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연령별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 생활 요인 변화 및 </a:t>
              </a:r>
              <a:r>
                <a:rPr lang="ko-KR" altLang="en-US" sz="12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요인별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Top1</a:t>
              </a:r>
              <a:endPara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61A1143-2B8E-F24A-DC24-7E9BC51F23E9}"/>
              </a:ext>
            </a:extLst>
          </p:cNvPr>
          <p:cNvGrpSpPr/>
          <p:nvPr/>
        </p:nvGrpSpPr>
        <p:grpSpPr>
          <a:xfrm>
            <a:off x="6435716" y="3402480"/>
            <a:ext cx="3660378" cy="276999"/>
            <a:chOff x="1062223" y="3402480"/>
            <a:chExt cx="3660378" cy="276999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70A7B507-CA5D-DF49-3EC0-4B911045329B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C7F4400E-B76D-8FB9-FD29-B91E3DDD5EEB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730496E2-B56D-6AC7-EC62-27E23501277C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E79F4C1-9DEC-68E5-1A73-B7AEB2EA1BD0}"/>
                </a:ext>
              </a:extLst>
            </p:cNvPr>
            <p:cNvSpPr txBox="1"/>
            <p:nvPr/>
          </p:nvSpPr>
          <p:spPr>
            <a:xfrm>
              <a:off x="1090401" y="3402480"/>
              <a:ext cx="36322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 생활 요인 변화 및 </a:t>
              </a:r>
              <a:r>
                <a:rPr lang="ko-KR" altLang="en-US" sz="12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요인별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Top2</a:t>
              </a:r>
              <a:endPara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1213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 생활 요인 변화 및 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요인별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Top1</a:t>
            </a:r>
            <a:r>
              <a:rPr lang="en-US" altLang="ko-KR" sz="1000" i="0" dirty="0">
                <a:solidFill>
                  <a:schemeClr val="bg2">
                    <a:lumMod val="2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Top2</a:t>
            </a:r>
            <a:endParaRPr lang="ko-KR" altLang="en-US" sz="10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651965" y="1545305"/>
            <a:ext cx="489112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비자발적 요인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자발적 요인보다 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3847591" y="2128069"/>
            <a:ext cx="449681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비자발적인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선택 요인 중 대부분이 학교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직장 때문에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3843605" y="2405068"/>
            <a:ext cx="283784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자발적인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인가구는 지속적으로 하락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AE0ACE8-40CB-8539-231C-B2AF48DC6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619" y="3817318"/>
            <a:ext cx="3904762" cy="80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6FD7EB-2F45-D8A8-7A76-9C002BF699AE}"/>
              </a:ext>
            </a:extLst>
          </p:cNvPr>
          <p:cNvSpPr txBox="1"/>
          <p:nvPr/>
        </p:nvSpPr>
        <p:spPr>
          <a:xfrm>
            <a:off x="1196976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AABCCC-EF84-BB7C-228F-E94845161A6D}"/>
              </a:ext>
            </a:extLst>
          </p:cNvPr>
          <p:cNvSpPr txBox="1"/>
          <p:nvPr/>
        </p:nvSpPr>
        <p:spPr>
          <a:xfrm>
            <a:off x="1647106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EEFE6D-225D-40CF-FBF1-0DBCA7CC162B}"/>
              </a:ext>
            </a:extLst>
          </p:cNvPr>
          <p:cNvSpPr txBox="1"/>
          <p:nvPr/>
        </p:nvSpPr>
        <p:spPr>
          <a:xfrm>
            <a:off x="2295526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B652D9-3E09-F93E-D9F1-33EDBAF579C1}"/>
              </a:ext>
            </a:extLst>
          </p:cNvPr>
          <p:cNvSpPr txBox="1"/>
          <p:nvPr/>
        </p:nvSpPr>
        <p:spPr>
          <a:xfrm>
            <a:off x="2736131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FAD488-813B-16AA-FACE-7BE0011C0EDE}"/>
              </a:ext>
            </a:extLst>
          </p:cNvPr>
          <p:cNvSpPr txBox="1"/>
          <p:nvPr/>
        </p:nvSpPr>
        <p:spPr>
          <a:xfrm>
            <a:off x="3323505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F8688F-5AE0-3830-C441-D3253DF54FC4}"/>
              </a:ext>
            </a:extLst>
          </p:cNvPr>
          <p:cNvSpPr txBox="1"/>
          <p:nvPr/>
        </p:nvSpPr>
        <p:spPr>
          <a:xfrm>
            <a:off x="3764110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85DC64-D62F-34D7-9584-EDA0A02CBB61}"/>
              </a:ext>
            </a:extLst>
          </p:cNvPr>
          <p:cNvSpPr txBox="1"/>
          <p:nvPr/>
        </p:nvSpPr>
        <p:spPr>
          <a:xfrm>
            <a:off x="4288073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E2B5B0-31EF-B135-D68E-690E0DD3BE61}"/>
              </a:ext>
            </a:extLst>
          </p:cNvPr>
          <p:cNvSpPr txBox="1"/>
          <p:nvPr/>
        </p:nvSpPr>
        <p:spPr>
          <a:xfrm>
            <a:off x="4728678" y="4615634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6D2C783-E5B7-A5D5-469D-472896CFD4E5}"/>
              </a:ext>
            </a:extLst>
          </p:cNvPr>
          <p:cNvCxnSpPr/>
          <p:nvPr/>
        </p:nvCxnSpPr>
        <p:spPr>
          <a:xfrm>
            <a:off x="1302619" y="4804697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22A207A5-21A5-FA6F-AAF7-953875606016}"/>
              </a:ext>
            </a:extLst>
          </p:cNvPr>
          <p:cNvCxnSpPr/>
          <p:nvPr/>
        </p:nvCxnSpPr>
        <p:spPr>
          <a:xfrm>
            <a:off x="2404344" y="4804697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332CC4BC-79E1-79FA-C462-CBC120598F86}"/>
              </a:ext>
            </a:extLst>
          </p:cNvPr>
          <p:cNvCxnSpPr/>
          <p:nvPr/>
        </p:nvCxnSpPr>
        <p:spPr>
          <a:xfrm>
            <a:off x="3433910" y="4804697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7981A4F-2057-9291-6378-37A082B11C90}"/>
              </a:ext>
            </a:extLst>
          </p:cNvPr>
          <p:cNvCxnSpPr/>
          <p:nvPr/>
        </p:nvCxnSpPr>
        <p:spPr>
          <a:xfrm>
            <a:off x="4392275" y="4804697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E8096767-EBF4-79EA-BF89-D636E1203884}"/>
              </a:ext>
            </a:extLst>
          </p:cNvPr>
          <p:cNvCxnSpPr>
            <a:cxnSpLocks/>
          </p:cNvCxnSpPr>
          <p:nvPr/>
        </p:nvCxnSpPr>
        <p:spPr>
          <a:xfrm>
            <a:off x="7376160" y="4985669"/>
            <a:ext cx="3307080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B6714EDD-BF62-CA81-00FE-0D0356387417}"/>
              </a:ext>
            </a:extLst>
          </p:cNvPr>
          <p:cNvCxnSpPr>
            <a:cxnSpLocks/>
          </p:cNvCxnSpPr>
          <p:nvPr/>
        </p:nvCxnSpPr>
        <p:spPr>
          <a:xfrm>
            <a:off x="7617476" y="5333017"/>
            <a:ext cx="0" cy="767216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57EDE4D-51C6-3C3D-CAC8-E5F7029E129D}"/>
              </a:ext>
            </a:extLst>
          </p:cNvPr>
          <p:cNvCxnSpPr>
            <a:cxnSpLocks/>
          </p:cNvCxnSpPr>
          <p:nvPr/>
        </p:nvCxnSpPr>
        <p:spPr>
          <a:xfrm>
            <a:off x="9816691" y="5333017"/>
            <a:ext cx="0" cy="767216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61F0600-26B9-B7D0-B15A-6A0BFB4780AA}"/>
              </a:ext>
            </a:extLst>
          </p:cNvPr>
          <p:cNvSpPr txBox="1"/>
          <p:nvPr/>
        </p:nvSpPr>
        <p:spPr>
          <a:xfrm>
            <a:off x="7617475" y="4995197"/>
            <a:ext cx="71435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비자발적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8CEC2EE-924D-E08D-0E8C-9DAD01E58266}"/>
              </a:ext>
            </a:extLst>
          </p:cNvPr>
          <p:cNvSpPr txBox="1"/>
          <p:nvPr/>
        </p:nvSpPr>
        <p:spPr>
          <a:xfrm>
            <a:off x="8672521" y="4995197"/>
            <a:ext cx="71435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자발적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956663B-5B1D-4CB0-8A0D-387DA0B3E4FC}"/>
              </a:ext>
            </a:extLst>
          </p:cNvPr>
          <p:cNvSpPr txBox="1"/>
          <p:nvPr/>
        </p:nvSpPr>
        <p:spPr>
          <a:xfrm>
            <a:off x="9744219" y="4995197"/>
            <a:ext cx="71435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중립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4AD28D9-279E-7437-5B42-EE3ACAD81E9C}"/>
              </a:ext>
            </a:extLst>
          </p:cNvPr>
          <p:cNvSpPr txBox="1"/>
          <p:nvPr/>
        </p:nvSpPr>
        <p:spPr>
          <a:xfrm>
            <a:off x="6654799" y="5421523"/>
            <a:ext cx="962675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학교</a:t>
            </a: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직장 때문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BDAD074-7BF9-B1F1-4AFA-9B939A066E12}"/>
              </a:ext>
            </a:extLst>
          </p:cNvPr>
          <p:cNvSpPr txBox="1"/>
          <p:nvPr/>
        </p:nvSpPr>
        <p:spPr>
          <a:xfrm>
            <a:off x="6532035" y="5751790"/>
            <a:ext cx="1085440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배우자를 </a:t>
            </a:r>
            <a:r>
              <a:rPr lang="ko-KR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못 만나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F7FB575-206E-8BB1-A25F-0F1A0959FDA1}"/>
              </a:ext>
            </a:extLst>
          </p:cNvPr>
          <p:cNvSpPr txBox="1"/>
          <p:nvPr/>
        </p:nvSpPr>
        <p:spPr>
          <a:xfrm>
            <a:off x="8895277" y="5751790"/>
            <a:ext cx="927763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독립을 원해서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C47B945-A432-80B9-216F-6BB3E91F5ABB}"/>
              </a:ext>
            </a:extLst>
          </p:cNvPr>
          <p:cNvSpPr txBox="1"/>
          <p:nvPr/>
        </p:nvSpPr>
        <p:spPr>
          <a:xfrm>
            <a:off x="8895277" y="5414223"/>
            <a:ext cx="927763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혼자가 편해서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DCF924-2488-D360-63C3-69C2D439625C}"/>
              </a:ext>
            </a:extLst>
          </p:cNvPr>
          <p:cNvSpPr txBox="1"/>
          <p:nvPr/>
        </p:nvSpPr>
        <p:spPr>
          <a:xfrm>
            <a:off x="10062230" y="3676504"/>
            <a:ext cx="467373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E514E6E-DC34-B106-D786-F4517EB7D81E}"/>
              </a:ext>
            </a:extLst>
          </p:cNvPr>
          <p:cNvSpPr txBox="1"/>
          <p:nvPr/>
        </p:nvSpPr>
        <p:spPr>
          <a:xfrm>
            <a:off x="10714510" y="3676504"/>
            <a:ext cx="467373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7D8A0BE-59F9-9C0A-0BFC-5E1E6507EE1E}"/>
              </a:ext>
            </a:extLst>
          </p:cNvPr>
          <p:cNvSpPr txBox="1"/>
          <p:nvPr/>
        </p:nvSpPr>
        <p:spPr>
          <a:xfrm>
            <a:off x="1416485" y="4799737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A3CA7AB-6AA7-13C4-39ED-0F6D9FEC06CF}"/>
              </a:ext>
            </a:extLst>
          </p:cNvPr>
          <p:cNvSpPr txBox="1"/>
          <p:nvPr/>
        </p:nvSpPr>
        <p:spPr>
          <a:xfrm>
            <a:off x="2515829" y="4799737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3545331-182D-EE14-5281-702829E18626}"/>
              </a:ext>
            </a:extLst>
          </p:cNvPr>
          <p:cNvSpPr txBox="1"/>
          <p:nvPr/>
        </p:nvSpPr>
        <p:spPr>
          <a:xfrm>
            <a:off x="3563312" y="4799737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FD3B13F-59F6-B375-AF23-70ECA86462AC}"/>
              </a:ext>
            </a:extLst>
          </p:cNvPr>
          <p:cNvSpPr txBox="1"/>
          <p:nvPr/>
        </p:nvSpPr>
        <p:spPr>
          <a:xfrm>
            <a:off x="4506141" y="4799737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C73FB2C-7733-E4E3-8EF9-F885E2AEE34C}"/>
              </a:ext>
            </a:extLst>
          </p:cNvPr>
          <p:cNvSpPr txBox="1"/>
          <p:nvPr/>
        </p:nvSpPr>
        <p:spPr>
          <a:xfrm>
            <a:off x="994969" y="4967606"/>
            <a:ext cx="143449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(‘20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: 382)(‘22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년 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430)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7596296-3EBF-B8B9-2AAB-01FEA61ADDA6}"/>
              </a:ext>
            </a:extLst>
          </p:cNvPr>
          <p:cNvSpPr txBox="1"/>
          <p:nvPr/>
        </p:nvSpPr>
        <p:spPr>
          <a:xfrm>
            <a:off x="2112037" y="4967606"/>
            <a:ext cx="143449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(606)(614)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AA235B5-BA7B-9562-6CD0-03907DE444F1}"/>
              </a:ext>
            </a:extLst>
          </p:cNvPr>
          <p:cNvSpPr txBox="1"/>
          <p:nvPr/>
        </p:nvSpPr>
        <p:spPr>
          <a:xfrm>
            <a:off x="3140028" y="4967606"/>
            <a:ext cx="143449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(502)(462)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4808A60-B3DC-5037-31D0-793551C2AD42}"/>
              </a:ext>
            </a:extLst>
          </p:cNvPr>
          <p:cNvSpPr txBox="1"/>
          <p:nvPr/>
        </p:nvSpPr>
        <p:spPr>
          <a:xfrm>
            <a:off x="4083091" y="4967606"/>
            <a:ext cx="143449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(510)(494)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CE544DA-7A75-CC76-6563-8CFA36C8DFCE}"/>
              </a:ext>
            </a:extLst>
          </p:cNvPr>
          <p:cNvSpPr txBox="1"/>
          <p:nvPr/>
        </p:nvSpPr>
        <p:spPr>
          <a:xfrm>
            <a:off x="1193948" y="4102192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76.2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D4A15F6-488F-4364-05F0-A048A4CAC887}"/>
              </a:ext>
            </a:extLst>
          </p:cNvPr>
          <p:cNvSpPr txBox="1"/>
          <p:nvPr/>
        </p:nvSpPr>
        <p:spPr>
          <a:xfrm>
            <a:off x="1401192" y="390319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84.8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20EB14-622A-15FD-8FD8-CE02900192E9}"/>
              </a:ext>
            </a:extLst>
          </p:cNvPr>
          <p:cNvSpPr txBox="1"/>
          <p:nvPr/>
        </p:nvSpPr>
        <p:spPr>
          <a:xfrm>
            <a:off x="1640682" y="416318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64.9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DA5568F-C0C2-DA70-9514-147AFB3E58B8}"/>
              </a:ext>
            </a:extLst>
          </p:cNvPr>
          <p:cNvSpPr txBox="1"/>
          <p:nvPr/>
        </p:nvSpPr>
        <p:spPr>
          <a:xfrm>
            <a:off x="1826761" y="3918710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66.1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862636C-F5DF-CAF6-37D4-DB63BB327275}"/>
              </a:ext>
            </a:extLst>
          </p:cNvPr>
          <p:cNvSpPr txBox="1"/>
          <p:nvPr/>
        </p:nvSpPr>
        <p:spPr>
          <a:xfrm>
            <a:off x="2290713" y="4102192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62.7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9B472E8-468E-E946-0193-7FFA8EA9224E}"/>
              </a:ext>
            </a:extLst>
          </p:cNvPr>
          <p:cNvSpPr txBox="1"/>
          <p:nvPr/>
        </p:nvSpPr>
        <p:spPr>
          <a:xfrm>
            <a:off x="2485258" y="390319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80.3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5EA52C9-354B-423E-30B2-423F59E328C9}"/>
              </a:ext>
            </a:extLst>
          </p:cNvPr>
          <p:cNvSpPr txBox="1"/>
          <p:nvPr/>
        </p:nvSpPr>
        <p:spPr>
          <a:xfrm>
            <a:off x="2737447" y="3978996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73.8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6CB7CFA-084A-0FF4-4BB4-B11B6129CC70}"/>
              </a:ext>
            </a:extLst>
          </p:cNvPr>
          <p:cNvSpPr txBox="1"/>
          <p:nvPr/>
        </p:nvSpPr>
        <p:spPr>
          <a:xfrm>
            <a:off x="2923526" y="4119658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66.7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BE2413F-0E47-8341-37AB-58ACECEAD0FD}"/>
              </a:ext>
            </a:extLst>
          </p:cNvPr>
          <p:cNvSpPr txBox="1"/>
          <p:nvPr/>
        </p:nvSpPr>
        <p:spPr>
          <a:xfrm>
            <a:off x="3316269" y="4102192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56.0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CD50B63-FE2A-5814-C2A7-8119C1A35E3C}"/>
              </a:ext>
            </a:extLst>
          </p:cNvPr>
          <p:cNvSpPr txBox="1"/>
          <p:nvPr/>
        </p:nvSpPr>
        <p:spPr>
          <a:xfrm>
            <a:off x="3510814" y="390319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77.4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ECEEE29-2CFB-52B7-B10E-B07E40BE1267}"/>
              </a:ext>
            </a:extLst>
          </p:cNvPr>
          <p:cNvSpPr txBox="1"/>
          <p:nvPr/>
        </p:nvSpPr>
        <p:spPr>
          <a:xfrm>
            <a:off x="3763003" y="3906754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77.1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0A9B5BC-C704-1E55-BB25-B1D4BFD1D4AB}"/>
              </a:ext>
            </a:extLst>
          </p:cNvPr>
          <p:cNvSpPr txBox="1"/>
          <p:nvPr/>
        </p:nvSpPr>
        <p:spPr>
          <a:xfrm>
            <a:off x="3949082" y="4060149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58.5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D7606C0-777C-9436-50D7-377C592322D4}"/>
              </a:ext>
            </a:extLst>
          </p:cNvPr>
          <p:cNvSpPr txBox="1"/>
          <p:nvPr/>
        </p:nvSpPr>
        <p:spPr>
          <a:xfrm>
            <a:off x="4276852" y="3899961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79.4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4F8AF13-09FA-86B9-B6CB-468B079FA3EF}"/>
              </a:ext>
            </a:extLst>
          </p:cNvPr>
          <p:cNvSpPr txBox="1"/>
          <p:nvPr/>
        </p:nvSpPr>
        <p:spPr>
          <a:xfrm>
            <a:off x="4471397" y="3760478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88.1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086D8B1-5736-30C4-0960-25032652F6F5}"/>
              </a:ext>
            </a:extLst>
          </p:cNvPr>
          <p:cNvSpPr txBox="1"/>
          <p:nvPr/>
        </p:nvSpPr>
        <p:spPr>
          <a:xfrm>
            <a:off x="4723586" y="414223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51.8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6D01CCD-D219-950A-CBF7-B635BDAA2810}"/>
              </a:ext>
            </a:extLst>
          </p:cNvPr>
          <p:cNvSpPr txBox="1"/>
          <p:nvPr/>
        </p:nvSpPr>
        <p:spPr>
          <a:xfrm>
            <a:off x="4909665" y="402630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53.6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B0EAD13-CB5D-E6C4-EEE1-0C2A0B3BBD6D}"/>
              </a:ext>
            </a:extLst>
          </p:cNvPr>
          <p:cNvSpPr txBox="1"/>
          <p:nvPr/>
        </p:nvSpPr>
        <p:spPr>
          <a:xfrm>
            <a:off x="7589147" y="421491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67.9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D26A3D5-C10F-BD22-FC29-52C39CAA9415}"/>
              </a:ext>
            </a:extLst>
          </p:cNvPr>
          <p:cNvSpPr txBox="1"/>
          <p:nvPr/>
        </p:nvSpPr>
        <p:spPr>
          <a:xfrm>
            <a:off x="7949030" y="4081936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82.7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26EB28C-536F-C15C-446B-66B228B05518}"/>
              </a:ext>
            </a:extLst>
          </p:cNvPr>
          <p:cNvSpPr txBox="1"/>
          <p:nvPr/>
        </p:nvSpPr>
        <p:spPr>
          <a:xfrm>
            <a:off x="8651303" y="421491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67.3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25F173E-9956-4848-1B4A-CE847337E37B}"/>
              </a:ext>
            </a:extLst>
          </p:cNvPr>
          <p:cNvSpPr txBox="1"/>
          <p:nvPr/>
        </p:nvSpPr>
        <p:spPr>
          <a:xfrm>
            <a:off x="9011186" y="4272526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61.4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3C79203-B9B1-D36A-27AA-30E9B817B0B0}"/>
              </a:ext>
            </a:extLst>
          </p:cNvPr>
          <p:cNvSpPr txBox="1"/>
          <p:nvPr/>
        </p:nvSpPr>
        <p:spPr>
          <a:xfrm>
            <a:off x="9720124" y="4510075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38.5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4000CA0-F3A1-BB2E-F2B2-89F173B847C4}"/>
              </a:ext>
            </a:extLst>
          </p:cNvPr>
          <p:cNvSpPr txBox="1"/>
          <p:nvPr/>
        </p:nvSpPr>
        <p:spPr>
          <a:xfrm>
            <a:off x="10090167" y="4552446"/>
            <a:ext cx="42220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37.0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0FF3075-22BD-A5EF-8948-D3AB8C6FE34C}"/>
              </a:ext>
            </a:extLst>
          </p:cNvPr>
          <p:cNvSpPr txBox="1"/>
          <p:nvPr/>
        </p:nvSpPr>
        <p:spPr>
          <a:xfrm>
            <a:off x="8128524" y="5352780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33.0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672CE30-9235-4F65-4471-5AB4CDA9E497}"/>
              </a:ext>
            </a:extLst>
          </p:cNvPr>
          <p:cNvSpPr txBox="1"/>
          <p:nvPr/>
        </p:nvSpPr>
        <p:spPr>
          <a:xfrm>
            <a:off x="8280924" y="5506524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39.0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6286150-5C19-4C86-A936-A0E3309108D6}"/>
              </a:ext>
            </a:extLst>
          </p:cNvPr>
          <p:cNvSpPr txBox="1"/>
          <p:nvPr/>
        </p:nvSpPr>
        <p:spPr>
          <a:xfrm>
            <a:off x="7696205" y="5666770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17.0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657C9F4-79A6-E07B-5B4F-55E5A9750A96}"/>
              </a:ext>
            </a:extLst>
          </p:cNvPr>
          <p:cNvSpPr txBox="1"/>
          <p:nvPr/>
        </p:nvSpPr>
        <p:spPr>
          <a:xfrm>
            <a:off x="7840136" y="5830173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22.1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DA72471-EC34-F7EA-81E3-29E57DB22EE0}"/>
              </a:ext>
            </a:extLst>
          </p:cNvPr>
          <p:cNvSpPr txBox="1"/>
          <p:nvPr/>
        </p:nvSpPr>
        <p:spPr>
          <a:xfrm>
            <a:off x="10356533" y="5352780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52.9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FF0C28BE-A688-A202-50D9-C15800AB8D91}"/>
              </a:ext>
            </a:extLst>
          </p:cNvPr>
          <p:cNvSpPr txBox="1"/>
          <p:nvPr/>
        </p:nvSpPr>
        <p:spPr>
          <a:xfrm>
            <a:off x="10212602" y="5502291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45.6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6EC3D7D-0B14-6896-0F53-AAB95F5927A5}"/>
              </a:ext>
            </a:extLst>
          </p:cNvPr>
          <p:cNvSpPr txBox="1"/>
          <p:nvPr/>
        </p:nvSpPr>
        <p:spPr>
          <a:xfrm>
            <a:off x="9970783" y="5666770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14.5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2BCCFDC-DD85-3E5D-4D73-037BFAB9261D}"/>
              </a:ext>
            </a:extLst>
          </p:cNvPr>
          <p:cNvSpPr txBox="1"/>
          <p:nvPr/>
        </p:nvSpPr>
        <p:spPr>
          <a:xfrm>
            <a:off x="10017348" y="5830173"/>
            <a:ext cx="42220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15.8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3802F694-BC4A-B55A-BDAE-73A7FAC366CC}"/>
              </a:ext>
            </a:extLst>
          </p:cNvPr>
          <p:cNvGrpSpPr/>
          <p:nvPr/>
        </p:nvGrpSpPr>
        <p:grpSpPr>
          <a:xfrm>
            <a:off x="7589147" y="3981507"/>
            <a:ext cx="391215" cy="233876"/>
            <a:chOff x="7589147" y="3926040"/>
            <a:chExt cx="391215" cy="233876"/>
          </a:xfrm>
        </p:grpSpPr>
        <p:sp>
          <p:nvSpPr>
            <p:cNvPr id="100" name="순서도: 대체 처리 99">
              <a:extLst>
                <a:ext uri="{FF2B5EF4-FFF2-40B4-BE49-F238E27FC236}">
                  <a16:creationId xmlns:a16="http://schemas.microsoft.com/office/drawing/2014/main" id="{9AC672B8-EED5-65D6-D510-03716B22DC14}"/>
                </a:ext>
              </a:extLst>
            </p:cNvPr>
            <p:cNvSpPr/>
            <p:nvPr/>
          </p:nvSpPr>
          <p:spPr>
            <a:xfrm>
              <a:off x="7589147" y="3926040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1" name="이등변 삼각형 100">
              <a:extLst>
                <a:ext uri="{FF2B5EF4-FFF2-40B4-BE49-F238E27FC236}">
                  <a16:creationId xmlns:a16="http://schemas.microsoft.com/office/drawing/2014/main" id="{0A722810-60DC-9CEC-2E7C-ECD0B9B7D662}"/>
                </a:ext>
              </a:extLst>
            </p:cNvPr>
            <p:cNvSpPr/>
            <p:nvPr/>
          </p:nvSpPr>
          <p:spPr>
            <a:xfrm rot="10800000">
              <a:off x="7753350" y="4114197"/>
              <a:ext cx="53034" cy="45719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BB9D4DA7-1F77-A296-44B3-7CB5FC65DB2C}"/>
              </a:ext>
            </a:extLst>
          </p:cNvPr>
          <p:cNvSpPr txBox="1"/>
          <p:nvPr/>
        </p:nvSpPr>
        <p:spPr>
          <a:xfrm>
            <a:off x="7517956" y="3946275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+14.8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B24151AD-A31C-19C1-910C-37583CB18F97}"/>
              </a:ext>
            </a:extLst>
          </p:cNvPr>
          <p:cNvGrpSpPr/>
          <p:nvPr/>
        </p:nvGrpSpPr>
        <p:grpSpPr>
          <a:xfrm>
            <a:off x="8850070" y="3982871"/>
            <a:ext cx="391215" cy="233876"/>
            <a:chOff x="7589147" y="3926040"/>
            <a:chExt cx="391215" cy="233876"/>
          </a:xfrm>
          <a:solidFill>
            <a:srgbClr val="767171"/>
          </a:solidFill>
        </p:grpSpPr>
        <p:sp>
          <p:nvSpPr>
            <p:cNvPr id="106" name="순서도: 대체 처리 105">
              <a:extLst>
                <a:ext uri="{FF2B5EF4-FFF2-40B4-BE49-F238E27FC236}">
                  <a16:creationId xmlns:a16="http://schemas.microsoft.com/office/drawing/2014/main" id="{94934195-EB8B-C93E-C2DE-ABA3841C9646}"/>
                </a:ext>
              </a:extLst>
            </p:cNvPr>
            <p:cNvSpPr/>
            <p:nvPr/>
          </p:nvSpPr>
          <p:spPr>
            <a:xfrm>
              <a:off x="7589147" y="3926040"/>
              <a:ext cx="391215" cy="189440"/>
            </a:xfrm>
            <a:prstGeom prst="flowChartAlternate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이등변 삼각형 106">
              <a:extLst>
                <a:ext uri="{FF2B5EF4-FFF2-40B4-BE49-F238E27FC236}">
                  <a16:creationId xmlns:a16="http://schemas.microsoft.com/office/drawing/2014/main" id="{FE2EFCDC-1C9C-877C-B991-E9866D8FA9FA}"/>
                </a:ext>
              </a:extLst>
            </p:cNvPr>
            <p:cNvSpPr/>
            <p:nvPr/>
          </p:nvSpPr>
          <p:spPr>
            <a:xfrm rot="10800000">
              <a:off x="7753350" y="4114197"/>
              <a:ext cx="53034" cy="457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62156709-DE9F-BF5A-0E20-E594E740875D}"/>
              </a:ext>
            </a:extLst>
          </p:cNvPr>
          <p:cNvSpPr txBox="1"/>
          <p:nvPr/>
        </p:nvSpPr>
        <p:spPr>
          <a:xfrm>
            <a:off x="8779915" y="3946275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-5.9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8DE084EB-F094-9216-DEA5-7C7E95BC189E}"/>
              </a:ext>
            </a:extLst>
          </p:cNvPr>
          <p:cNvGrpSpPr/>
          <p:nvPr/>
        </p:nvGrpSpPr>
        <p:grpSpPr>
          <a:xfrm>
            <a:off x="9911610" y="4149796"/>
            <a:ext cx="391215" cy="233876"/>
            <a:chOff x="7589147" y="3926040"/>
            <a:chExt cx="391215" cy="233876"/>
          </a:xfrm>
          <a:solidFill>
            <a:schemeClr val="bg2">
              <a:lumMod val="50000"/>
            </a:schemeClr>
          </a:solidFill>
        </p:grpSpPr>
        <p:sp>
          <p:nvSpPr>
            <p:cNvPr id="110" name="순서도: 대체 처리 109">
              <a:extLst>
                <a:ext uri="{FF2B5EF4-FFF2-40B4-BE49-F238E27FC236}">
                  <a16:creationId xmlns:a16="http://schemas.microsoft.com/office/drawing/2014/main" id="{817DB2EB-AFFB-51D0-EAC3-EE8EB7833E8D}"/>
                </a:ext>
              </a:extLst>
            </p:cNvPr>
            <p:cNvSpPr/>
            <p:nvPr/>
          </p:nvSpPr>
          <p:spPr>
            <a:xfrm>
              <a:off x="7589147" y="3926040"/>
              <a:ext cx="391215" cy="189440"/>
            </a:xfrm>
            <a:prstGeom prst="flowChartAlternate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1" name="이등변 삼각형 110">
              <a:extLst>
                <a:ext uri="{FF2B5EF4-FFF2-40B4-BE49-F238E27FC236}">
                  <a16:creationId xmlns:a16="http://schemas.microsoft.com/office/drawing/2014/main" id="{AE17BBB8-6EA1-69DE-8237-B82C52467023}"/>
                </a:ext>
              </a:extLst>
            </p:cNvPr>
            <p:cNvSpPr/>
            <p:nvPr/>
          </p:nvSpPr>
          <p:spPr>
            <a:xfrm rot="10800000">
              <a:off x="7753350" y="4114197"/>
              <a:ext cx="53034" cy="457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0265763E-1385-68EF-B0C9-087791AE6B42}"/>
              </a:ext>
            </a:extLst>
          </p:cNvPr>
          <p:cNvSpPr txBox="1"/>
          <p:nvPr/>
        </p:nvSpPr>
        <p:spPr>
          <a:xfrm>
            <a:off x="9841561" y="4112570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-1.5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A6307B5-751E-BA3F-6F1B-35D24A86DB92}"/>
              </a:ext>
            </a:extLst>
          </p:cNvPr>
          <p:cNvSpPr txBox="1"/>
          <p:nvPr/>
        </p:nvSpPr>
        <p:spPr>
          <a:xfrm>
            <a:off x="9554272" y="4779010"/>
            <a:ext cx="1094250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800" spc="-1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나이들면서자연스럽게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9488478" y="3003120"/>
            <a:ext cx="210670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KB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금융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2022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한국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보고서</a:t>
            </a:r>
          </a:p>
        </p:txBody>
      </p:sp>
      <p:pic>
        <p:nvPicPr>
          <p:cNvPr id="127" name="그림 126">
            <a:extLst>
              <a:ext uri="{FF2B5EF4-FFF2-40B4-BE49-F238E27FC236}">
                <a16:creationId xmlns:a16="http://schemas.microsoft.com/office/drawing/2014/main" id="{C1926AFB-FE4A-8E90-7F04-3438774869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241743" flipH="1">
            <a:off x="7278312" y="4954749"/>
            <a:ext cx="369060" cy="170603"/>
          </a:xfrm>
          <a:prstGeom prst="rect">
            <a:avLst/>
          </a:prstGeom>
        </p:spPr>
      </p:pic>
      <p:pic>
        <p:nvPicPr>
          <p:cNvPr id="128" name="그림 127">
            <a:extLst>
              <a:ext uri="{FF2B5EF4-FFF2-40B4-BE49-F238E27FC236}">
                <a16:creationId xmlns:a16="http://schemas.microsoft.com/office/drawing/2014/main" id="{2678D66E-AFCA-CD94-3546-DEE9A08F82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58257">
            <a:off x="9385051" y="4954749"/>
            <a:ext cx="369060" cy="17060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3420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그림 130">
            <a:extLst>
              <a:ext uri="{FF2B5EF4-FFF2-40B4-BE49-F238E27FC236}">
                <a16:creationId xmlns:a16="http://schemas.microsoft.com/office/drawing/2014/main" id="{1DE9A0AC-60BA-CCBD-1D96-452877F11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634" y="3878437"/>
            <a:ext cx="3276190" cy="14761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연령 및 성별 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 생활 지속 의향 비율 변화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833051" y="1545305"/>
            <a:ext cx="452589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en-US" altLang="ko-KR" b="1" i="0" dirty="0">
                <a:solidFill>
                  <a:srgbClr val="202124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·30</a:t>
            </a:r>
            <a:r>
              <a:rPr lang="ko-KR" altLang="en-US" b="1" i="0" dirty="0">
                <a:solidFill>
                  <a:srgbClr val="202124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대는 </a:t>
            </a:r>
            <a:r>
              <a:rPr lang="en-US" altLang="ko-KR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생활 의향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점점 높아져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4406833" y="2128069"/>
            <a:ext cx="334970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- 20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대의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생활 의향 가장 높게 나타남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4409740" y="2405068"/>
            <a:ext cx="279576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특히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 여성이 높은 수준을 유지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9488478" y="3003120"/>
            <a:ext cx="210670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KB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금융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2022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한국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보고서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A81EDC8-4F23-05B6-86E6-38D2B942636B}"/>
              </a:ext>
            </a:extLst>
          </p:cNvPr>
          <p:cNvGrpSpPr/>
          <p:nvPr/>
        </p:nvGrpSpPr>
        <p:grpSpPr>
          <a:xfrm>
            <a:off x="4265811" y="3402480"/>
            <a:ext cx="3660378" cy="276999"/>
            <a:chOff x="1062223" y="3402480"/>
            <a:chExt cx="3660378" cy="27699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8554E62-7256-7B42-397A-86B8F1CBBE66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29497E57-1511-CC48-6018-AEFC139E11A0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F0D01C5A-8568-243B-A2AB-0892BA93D631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6988345-4591-3E2A-9B44-46FB9F6B4086}"/>
                </a:ext>
              </a:extLst>
            </p:cNvPr>
            <p:cNvSpPr txBox="1"/>
            <p:nvPr/>
          </p:nvSpPr>
          <p:spPr>
            <a:xfrm>
              <a:off x="1090401" y="3402480"/>
              <a:ext cx="36322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연령 및 성별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 생활 지속 의향 비율 변화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A8C8B3F5-AC22-951F-ADE8-15FA32537553}"/>
              </a:ext>
            </a:extLst>
          </p:cNvPr>
          <p:cNvSpPr txBox="1"/>
          <p:nvPr/>
        </p:nvSpPr>
        <p:spPr>
          <a:xfrm>
            <a:off x="4267614" y="4424801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65.7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4755140-E980-0602-67C4-5CFB46993816}"/>
              </a:ext>
            </a:extLst>
          </p:cNvPr>
          <p:cNvSpPr txBox="1"/>
          <p:nvPr/>
        </p:nvSpPr>
        <p:spPr>
          <a:xfrm>
            <a:off x="4850585" y="4361306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70.4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B9EEB0-2164-C103-8B36-63A0033D415C}"/>
              </a:ext>
            </a:extLst>
          </p:cNvPr>
          <p:cNvSpPr txBox="1"/>
          <p:nvPr/>
        </p:nvSpPr>
        <p:spPr>
          <a:xfrm>
            <a:off x="4271847" y="5002636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54.5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363876E-794D-0D49-B09F-44725D0C8113}"/>
              </a:ext>
            </a:extLst>
          </p:cNvPr>
          <p:cNvSpPr txBox="1"/>
          <p:nvPr/>
        </p:nvSpPr>
        <p:spPr>
          <a:xfrm>
            <a:off x="4871750" y="4773317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58.1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9BC6D30-0E02-C2BA-4B3F-23DFC0CB9F4C}"/>
              </a:ext>
            </a:extLst>
          </p:cNvPr>
          <p:cNvSpPr txBox="1"/>
          <p:nvPr/>
        </p:nvSpPr>
        <p:spPr>
          <a:xfrm>
            <a:off x="5602127" y="4294069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71.1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53BB926-1325-F824-877C-8D32F5ED1C4C}"/>
              </a:ext>
            </a:extLst>
          </p:cNvPr>
          <p:cNvSpPr txBox="1"/>
          <p:nvPr/>
        </p:nvSpPr>
        <p:spPr>
          <a:xfrm>
            <a:off x="5239056" y="4361299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70.0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A73FA01-C8A6-7B41-1463-B3FD38420576}"/>
              </a:ext>
            </a:extLst>
          </p:cNvPr>
          <p:cNvSpPr txBox="1"/>
          <p:nvPr/>
        </p:nvSpPr>
        <p:spPr>
          <a:xfrm>
            <a:off x="5255989" y="5152184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49.9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2EF43E4E-5F4F-ABA2-61FA-EA9243DDC5C1}"/>
              </a:ext>
            </a:extLst>
          </p:cNvPr>
          <p:cNvSpPr txBox="1"/>
          <p:nvPr/>
        </p:nvSpPr>
        <p:spPr>
          <a:xfrm>
            <a:off x="5606360" y="5207728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47.0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9D73144-9F4B-62A1-CB3C-DD7F63FF31A4}"/>
              </a:ext>
            </a:extLst>
          </p:cNvPr>
          <p:cNvSpPr txBox="1"/>
          <p:nvPr/>
        </p:nvSpPr>
        <p:spPr>
          <a:xfrm>
            <a:off x="6193197" y="5165987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47.3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7E15171-9072-72C5-67F5-81009F6DCAC0}"/>
              </a:ext>
            </a:extLst>
          </p:cNvPr>
          <p:cNvSpPr txBox="1"/>
          <p:nvPr/>
        </p:nvSpPr>
        <p:spPr>
          <a:xfrm>
            <a:off x="6543568" y="5221531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44.9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EFC3BA26-441B-3EB1-EEC0-B4A7243BB93A}"/>
              </a:ext>
            </a:extLst>
          </p:cNvPr>
          <p:cNvSpPr txBox="1"/>
          <p:nvPr/>
        </p:nvSpPr>
        <p:spPr>
          <a:xfrm>
            <a:off x="7044525" y="5330624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41.1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AF8E013D-DDF4-6512-0CA8-F7B13AB177CF}"/>
              </a:ext>
            </a:extLst>
          </p:cNvPr>
          <p:cNvSpPr txBox="1"/>
          <p:nvPr/>
        </p:nvSpPr>
        <p:spPr>
          <a:xfrm>
            <a:off x="7403616" y="4949739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43.6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CF040D8-C5C8-7915-B34A-1BE06BD3D3E9}"/>
              </a:ext>
            </a:extLst>
          </p:cNvPr>
          <p:cNvSpPr txBox="1"/>
          <p:nvPr/>
        </p:nvSpPr>
        <p:spPr>
          <a:xfrm>
            <a:off x="6563000" y="4485727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65.6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9ED63049-4AEC-DE02-02D5-63707DE220E1}"/>
              </a:ext>
            </a:extLst>
          </p:cNvPr>
          <p:cNvSpPr txBox="1"/>
          <p:nvPr/>
        </p:nvSpPr>
        <p:spPr>
          <a:xfrm>
            <a:off x="6199929" y="4421723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67.5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DC5E10B6-01A4-1BED-8D5F-705BDF4C9BC8}"/>
              </a:ext>
            </a:extLst>
          </p:cNvPr>
          <p:cNvSpPr txBox="1"/>
          <p:nvPr/>
        </p:nvSpPr>
        <p:spPr>
          <a:xfrm>
            <a:off x="7428333" y="4437314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66.8</a:t>
            </a:r>
            <a:endParaRPr lang="ko-KR" altLang="en-US" sz="11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E75B8FD1-1796-3070-30B3-C61D93F2BAD8}"/>
              </a:ext>
            </a:extLst>
          </p:cNvPr>
          <p:cNvSpPr txBox="1"/>
          <p:nvPr/>
        </p:nvSpPr>
        <p:spPr>
          <a:xfrm>
            <a:off x="7052561" y="4394476"/>
            <a:ext cx="485603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68.6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E5F0DBD-EA2D-D291-76C7-7F9A1C51159F}"/>
              </a:ext>
            </a:extLst>
          </p:cNvPr>
          <p:cNvSpPr txBox="1"/>
          <p:nvPr/>
        </p:nvSpPr>
        <p:spPr>
          <a:xfrm>
            <a:off x="7515529" y="3992390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남성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DE6C0B2E-938C-C6F4-B2EB-ADD5F5098EE4}"/>
              </a:ext>
            </a:extLst>
          </p:cNvPr>
          <p:cNvSpPr txBox="1"/>
          <p:nvPr/>
        </p:nvSpPr>
        <p:spPr>
          <a:xfrm>
            <a:off x="4214297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D802AB2E-3BA3-01AA-311F-6BCBE4B3E0F8}"/>
              </a:ext>
            </a:extLst>
          </p:cNvPr>
          <p:cNvSpPr txBox="1"/>
          <p:nvPr/>
        </p:nvSpPr>
        <p:spPr>
          <a:xfrm>
            <a:off x="4664427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124EE68-A410-341E-1EC6-D18C9F699F4C}"/>
              </a:ext>
            </a:extLst>
          </p:cNvPr>
          <p:cNvSpPr txBox="1"/>
          <p:nvPr/>
        </p:nvSpPr>
        <p:spPr>
          <a:xfrm>
            <a:off x="5157272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8F00E99-D63C-0E48-E2F3-54996E6A74E7}"/>
              </a:ext>
            </a:extLst>
          </p:cNvPr>
          <p:cNvSpPr txBox="1"/>
          <p:nvPr/>
        </p:nvSpPr>
        <p:spPr>
          <a:xfrm>
            <a:off x="5597877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42D684B-B491-0038-E0F4-CB1DC1946FEB}"/>
              </a:ext>
            </a:extLst>
          </p:cNvPr>
          <p:cNvSpPr txBox="1"/>
          <p:nvPr/>
        </p:nvSpPr>
        <p:spPr>
          <a:xfrm>
            <a:off x="6086826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2F0E1BF-9C9A-CAC8-A456-B869513DA0CF}"/>
              </a:ext>
            </a:extLst>
          </p:cNvPr>
          <p:cNvSpPr txBox="1"/>
          <p:nvPr/>
        </p:nvSpPr>
        <p:spPr>
          <a:xfrm>
            <a:off x="6527431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6B73187F-FA37-1B94-CBDD-12B5CD6F1D98}"/>
              </a:ext>
            </a:extLst>
          </p:cNvPr>
          <p:cNvSpPr txBox="1"/>
          <p:nvPr/>
        </p:nvSpPr>
        <p:spPr>
          <a:xfrm>
            <a:off x="7019644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2471198A-83D6-A6F7-C70F-49C2747D520F}"/>
              </a:ext>
            </a:extLst>
          </p:cNvPr>
          <p:cNvSpPr txBox="1"/>
          <p:nvPr/>
        </p:nvSpPr>
        <p:spPr>
          <a:xfrm>
            <a:off x="7460249" y="5564983"/>
            <a:ext cx="58737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2" name="직선 연결선 141">
            <a:extLst>
              <a:ext uri="{FF2B5EF4-FFF2-40B4-BE49-F238E27FC236}">
                <a16:creationId xmlns:a16="http://schemas.microsoft.com/office/drawing/2014/main" id="{599A67C0-56CE-EDB5-8445-0AFD5ADEA859}"/>
              </a:ext>
            </a:extLst>
          </p:cNvPr>
          <p:cNvCxnSpPr/>
          <p:nvPr/>
        </p:nvCxnSpPr>
        <p:spPr>
          <a:xfrm>
            <a:off x="4319940" y="6067305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연결선 142">
            <a:extLst>
              <a:ext uri="{FF2B5EF4-FFF2-40B4-BE49-F238E27FC236}">
                <a16:creationId xmlns:a16="http://schemas.microsoft.com/office/drawing/2014/main" id="{3ADA4A1B-2AA8-ECBE-1934-62C2186454B1}"/>
              </a:ext>
            </a:extLst>
          </p:cNvPr>
          <p:cNvCxnSpPr/>
          <p:nvPr/>
        </p:nvCxnSpPr>
        <p:spPr>
          <a:xfrm>
            <a:off x="5266090" y="6067305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143">
            <a:extLst>
              <a:ext uri="{FF2B5EF4-FFF2-40B4-BE49-F238E27FC236}">
                <a16:creationId xmlns:a16="http://schemas.microsoft.com/office/drawing/2014/main" id="{1D1D6814-517C-C1F7-1B3A-E3A6BC1542D5}"/>
              </a:ext>
            </a:extLst>
          </p:cNvPr>
          <p:cNvCxnSpPr/>
          <p:nvPr/>
        </p:nvCxnSpPr>
        <p:spPr>
          <a:xfrm>
            <a:off x="6197231" y="6067305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직선 연결선 144">
            <a:extLst>
              <a:ext uri="{FF2B5EF4-FFF2-40B4-BE49-F238E27FC236}">
                <a16:creationId xmlns:a16="http://schemas.microsoft.com/office/drawing/2014/main" id="{7F005B51-6C1E-44FE-FC34-88AB57D55554}"/>
              </a:ext>
            </a:extLst>
          </p:cNvPr>
          <p:cNvCxnSpPr/>
          <p:nvPr/>
        </p:nvCxnSpPr>
        <p:spPr>
          <a:xfrm>
            <a:off x="7123846" y="6067305"/>
            <a:ext cx="815106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A443671A-9B9C-F472-E06A-5AA1C1547F0A}"/>
              </a:ext>
            </a:extLst>
          </p:cNvPr>
          <p:cNvSpPr txBox="1"/>
          <p:nvPr/>
        </p:nvSpPr>
        <p:spPr>
          <a:xfrm>
            <a:off x="4433806" y="6062345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9599EF35-3A4D-0122-3861-A3E983C9FCD4}"/>
              </a:ext>
            </a:extLst>
          </p:cNvPr>
          <p:cNvSpPr txBox="1"/>
          <p:nvPr/>
        </p:nvSpPr>
        <p:spPr>
          <a:xfrm>
            <a:off x="5377575" y="6062345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DCC13269-96DD-DBF4-6092-B5E38AAE97FC}"/>
              </a:ext>
            </a:extLst>
          </p:cNvPr>
          <p:cNvSpPr txBox="1"/>
          <p:nvPr/>
        </p:nvSpPr>
        <p:spPr>
          <a:xfrm>
            <a:off x="6326633" y="6062345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79EE4A9F-DC32-A2B5-BDBD-E651DB97EBAE}"/>
              </a:ext>
            </a:extLst>
          </p:cNvPr>
          <p:cNvSpPr txBox="1"/>
          <p:nvPr/>
        </p:nvSpPr>
        <p:spPr>
          <a:xfrm>
            <a:off x="7237712" y="6062345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2DF9C04-A4E0-A3F7-F171-E48DA9D9DEBB}"/>
              </a:ext>
            </a:extLst>
          </p:cNvPr>
          <p:cNvSpPr txBox="1"/>
          <p:nvPr/>
        </p:nvSpPr>
        <p:spPr>
          <a:xfrm>
            <a:off x="4177258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213,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169)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3B4AD36-6394-EFB5-B1BC-9DD1352CFE82}"/>
              </a:ext>
            </a:extLst>
          </p:cNvPr>
          <p:cNvSpPr txBox="1"/>
          <p:nvPr/>
        </p:nvSpPr>
        <p:spPr>
          <a:xfrm>
            <a:off x="4672853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232,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198)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A1F6F64-472E-18A4-6AB4-964F6DF7828D}"/>
              </a:ext>
            </a:extLst>
          </p:cNvPr>
          <p:cNvSpPr txBox="1"/>
          <p:nvPr/>
        </p:nvSpPr>
        <p:spPr>
          <a:xfrm>
            <a:off x="5116017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373,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233)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2B28E21-862B-0288-0151-931A8D973B62}"/>
              </a:ext>
            </a:extLst>
          </p:cNvPr>
          <p:cNvSpPr txBox="1"/>
          <p:nvPr/>
        </p:nvSpPr>
        <p:spPr>
          <a:xfrm>
            <a:off x="5611612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384,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230)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1DC368FE-344C-EA3B-41BC-A53A7405C208}"/>
              </a:ext>
            </a:extLst>
          </p:cNvPr>
          <p:cNvSpPr txBox="1"/>
          <p:nvPr/>
        </p:nvSpPr>
        <p:spPr>
          <a:xfrm>
            <a:off x="6080274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311,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191)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B2F426FF-8C7E-986F-841D-D8D441D218F3}"/>
              </a:ext>
            </a:extLst>
          </p:cNvPr>
          <p:cNvSpPr txBox="1"/>
          <p:nvPr/>
        </p:nvSpPr>
        <p:spPr>
          <a:xfrm>
            <a:off x="6575869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287,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175)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384359D3-F859-7837-0B5A-64088C2227B3}"/>
              </a:ext>
            </a:extLst>
          </p:cNvPr>
          <p:cNvSpPr txBox="1"/>
          <p:nvPr/>
        </p:nvSpPr>
        <p:spPr>
          <a:xfrm>
            <a:off x="6992859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287,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223)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3426218A-26FD-B5C4-B1CB-15826A6CF637}"/>
              </a:ext>
            </a:extLst>
          </p:cNvPr>
          <p:cNvSpPr txBox="1"/>
          <p:nvPr/>
        </p:nvSpPr>
        <p:spPr>
          <a:xfrm>
            <a:off x="7488454" y="5756544"/>
            <a:ext cx="5778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(n=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남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281,   </a:t>
            </a:r>
            <a:r>
              <a: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여</a:t>
            </a:r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213)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EA7F7B-C687-7DF4-EEF5-57784F207582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B7D8A0-9536-7725-0462-57E96302E80E}"/>
              </a:ext>
            </a:extLst>
          </p:cNvPr>
          <p:cNvSpPr txBox="1"/>
          <p:nvPr/>
        </p:nvSpPr>
        <p:spPr>
          <a:xfrm>
            <a:off x="7515529" y="3798140"/>
            <a:ext cx="485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여성</a:t>
            </a:r>
          </a:p>
        </p:txBody>
      </p:sp>
    </p:spTree>
    <p:extLst>
      <p:ext uri="{BB962C8B-B14F-4D97-AF65-F5344CB8AC3E}">
        <p14:creationId xmlns:p14="http://schemas.microsoft.com/office/powerpoint/2010/main" val="4166389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그림 1045">
            <a:extLst>
              <a:ext uri="{FF2B5EF4-FFF2-40B4-BE49-F238E27FC236}">
                <a16:creationId xmlns:a16="http://schemas.microsoft.com/office/drawing/2014/main" id="{EC3491FD-9B24-3D6B-7E49-DAE9D44AD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264" y="4245946"/>
            <a:ext cx="6980952" cy="13333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현재 거주 주택 유형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833051" y="1545305"/>
            <a:ext cx="452589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연령대 높아질수록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주택 규모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커져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4286690" y="2128069"/>
            <a:ext cx="283238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- 20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아파트 거주 비율 상승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4286690" y="2405068"/>
            <a:ext cx="363327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- 30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 이상은 미래를 대비하여 중</a:t>
            </a:r>
            <a:r>
              <a:rPr lang="en-US" altLang="ko-KR" sz="1200" b="1" i="0" dirty="0">
                <a:solidFill>
                  <a:schemeClr val="bg2">
                    <a:lumMod val="25000"/>
                  </a:schemeClr>
                </a:solidFill>
                <a:effectLst/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·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대형 주택 선호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9488478" y="3003120"/>
            <a:ext cx="210670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KB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금융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2022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한국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435622" y="3402480"/>
            <a:ext cx="1593687" cy="276999"/>
            <a:chOff x="1062223" y="3402480"/>
            <a:chExt cx="159368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15655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현재 거주 주택 유형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B330A1F-F3BF-8A1C-B9F9-F40B4549C6BB}"/>
              </a:ext>
            </a:extLst>
          </p:cNvPr>
          <p:cNvSpPr txBox="1"/>
          <p:nvPr/>
        </p:nvSpPr>
        <p:spPr>
          <a:xfrm>
            <a:off x="2601486" y="4367808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22.0</a:t>
            </a:r>
            <a:endParaRPr lang="ko-KR" altLang="en-US" sz="1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F90D288-B134-440C-C1EE-B51716F5FECF}"/>
              </a:ext>
            </a:extLst>
          </p:cNvPr>
          <p:cNvSpPr txBox="1"/>
          <p:nvPr/>
        </p:nvSpPr>
        <p:spPr>
          <a:xfrm>
            <a:off x="2601486" y="4895588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39.6</a:t>
            </a:r>
            <a:endParaRPr lang="ko-KR" altLang="en-US" sz="1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A530D0-6BD2-2AD3-70BD-7F8F37FA6C40}"/>
              </a:ext>
            </a:extLst>
          </p:cNvPr>
          <p:cNvSpPr txBox="1"/>
          <p:nvPr/>
        </p:nvSpPr>
        <p:spPr>
          <a:xfrm>
            <a:off x="2601486" y="5315061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19.7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86DBD5-D2A0-08F7-AAF9-9C35B2462508}"/>
              </a:ext>
            </a:extLst>
          </p:cNvPr>
          <p:cNvSpPr txBox="1"/>
          <p:nvPr/>
        </p:nvSpPr>
        <p:spPr>
          <a:xfrm>
            <a:off x="3401586" y="5315061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19.6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832557A-3F50-2A9A-945D-559FD194DB82}"/>
              </a:ext>
            </a:extLst>
          </p:cNvPr>
          <p:cNvSpPr txBox="1"/>
          <p:nvPr/>
        </p:nvSpPr>
        <p:spPr>
          <a:xfrm>
            <a:off x="3403174" y="4920992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35.3</a:t>
            </a:r>
            <a:endParaRPr lang="ko-KR" altLang="en-US" sz="10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7F2CB4-0C93-D323-7A0F-5773A5C0EFD9}"/>
              </a:ext>
            </a:extLst>
          </p:cNvPr>
          <p:cNvSpPr txBox="1"/>
          <p:nvPr/>
        </p:nvSpPr>
        <p:spPr>
          <a:xfrm>
            <a:off x="3403174" y="440331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36.2</a:t>
            </a:r>
            <a:endParaRPr lang="ko-KR" altLang="en-US" sz="1000" b="1" u="sng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5E8F54-AC11-3B1E-F8D7-3DC3E3B36E45}"/>
              </a:ext>
            </a:extLst>
          </p:cNvPr>
          <p:cNvSpPr txBox="1"/>
          <p:nvPr/>
        </p:nvSpPr>
        <p:spPr>
          <a:xfrm>
            <a:off x="4031823" y="5253142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31.4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DC81122-09C0-CEA6-4CE0-4F1169A74F8F}"/>
              </a:ext>
            </a:extLst>
          </p:cNvPr>
          <p:cNvSpPr txBox="1"/>
          <p:nvPr/>
        </p:nvSpPr>
        <p:spPr>
          <a:xfrm>
            <a:off x="4031823" y="4688997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48.4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F413DCE-05CA-4C3B-4602-B44FA2E807E7}"/>
              </a:ext>
            </a:extLst>
          </p:cNvPr>
          <p:cNvSpPr txBox="1"/>
          <p:nvPr/>
        </p:nvSpPr>
        <p:spPr>
          <a:xfrm>
            <a:off x="4031823" y="4241521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644A92D-42F3-BF05-3C04-513AA196D0C4}"/>
              </a:ext>
            </a:extLst>
          </p:cNvPr>
          <p:cNvSpPr txBox="1"/>
          <p:nvPr/>
        </p:nvSpPr>
        <p:spPr>
          <a:xfrm>
            <a:off x="4830335" y="429232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21.1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1C5B8FD-20AE-D0EA-7287-9D1DFE9549D7}"/>
              </a:ext>
            </a:extLst>
          </p:cNvPr>
          <p:cNvSpPr txBox="1"/>
          <p:nvPr/>
        </p:nvSpPr>
        <p:spPr>
          <a:xfrm>
            <a:off x="4830335" y="4783137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42.1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D73F395-7C68-F0FF-DAD1-9BB688B89176}"/>
              </a:ext>
            </a:extLst>
          </p:cNvPr>
          <p:cNvSpPr txBox="1"/>
          <p:nvPr/>
        </p:nvSpPr>
        <p:spPr>
          <a:xfrm>
            <a:off x="4830335" y="528552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26.6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EF6FFCD-5371-76FC-CFC2-A202DB487C66}"/>
              </a:ext>
            </a:extLst>
          </p:cNvPr>
          <p:cNvSpPr txBox="1"/>
          <p:nvPr/>
        </p:nvSpPr>
        <p:spPr>
          <a:xfrm>
            <a:off x="5459130" y="5328387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2EB8339-B7E8-4EFE-DCF8-C63909D5CE4F}"/>
              </a:ext>
            </a:extLst>
          </p:cNvPr>
          <p:cNvSpPr txBox="1"/>
          <p:nvPr/>
        </p:nvSpPr>
        <p:spPr>
          <a:xfrm>
            <a:off x="5458336" y="489902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41.3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9A5715A-732C-D8A1-91E6-BA8CE4AFDE8E}"/>
              </a:ext>
            </a:extLst>
          </p:cNvPr>
          <p:cNvSpPr txBox="1"/>
          <p:nvPr/>
        </p:nvSpPr>
        <p:spPr>
          <a:xfrm>
            <a:off x="5458336" y="436358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31.0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E9B091C-F371-CBD7-99E2-CDBEEB97B4B9}"/>
              </a:ext>
            </a:extLst>
          </p:cNvPr>
          <p:cNvSpPr txBox="1"/>
          <p:nvPr/>
        </p:nvSpPr>
        <p:spPr>
          <a:xfrm>
            <a:off x="6257496" y="437152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32.2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BC71334-D008-A069-C703-0D369415C894}"/>
              </a:ext>
            </a:extLst>
          </p:cNvPr>
          <p:cNvSpPr txBox="1"/>
          <p:nvPr/>
        </p:nvSpPr>
        <p:spPr>
          <a:xfrm>
            <a:off x="6257496" y="48937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37.1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AB79F3B-C46E-E053-D040-44F0DBDD20F8}"/>
              </a:ext>
            </a:extLst>
          </p:cNvPr>
          <p:cNvSpPr txBox="1"/>
          <p:nvPr/>
        </p:nvSpPr>
        <p:spPr>
          <a:xfrm>
            <a:off x="6257496" y="530933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23.8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100942B-4B8B-F018-E109-A088B04B7B71}"/>
              </a:ext>
            </a:extLst>
          </p:cNvPr>
          <p:cNvSpPr txBox="1"/>
          <p:nvPr/>
        </p:nvSpPr>
        <p:spPr>
          <a:xfrm>
            <a:off x="6886291" y="5366487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15.9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141DA3B-2E81-226F-E1C1-63C360B83CFE}"/>
              </a:ext>
            </a:extLst>
          </p:cNvPr>
          <p:cNvSpPr txBox="1"/>
          <p:nvPr/>
        </p:nvSpPr>
        <p:spPr>
          <a:xfrm>
            <a:off x="6886291" y="5002530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38.8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440B05A-EBD5-57B9-C51A-F24CE37C34A4}"/>
              </a:ext>
            </a:extLst>
          </p:cNvPr>
          <p:cNvSpPr txBox="1"/>
          <p:nvPr/>
        </p:nvSpPr>
        <p:spPr>
          <a:xfrm>
            <a:off x="6886291" y="4427773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38.7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481AD38-10D8-9B91-E217-C90111ADB3CE}"/>
              </a:ext>
            </a:extLst>
          </p:cNvPr>
          <p:cNvSpPr txBox="1"/>
          <p:nvPr/>
        </p:nvSpPr>
        <p:spPr>
          <a:xfrm>
            <a:off x="7687185" y="4492865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45.2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75E80C5-E99D-3873-5FFB-D84854BA2A7B}"/>
              </a:ext>
            </a:extLst>
          </p:cNvPr>
          <p:cNvSpPr txBox="1"/>
          <p:nvPr/>
        </p:nvSpPr>
        <p:spPr>
          <a:xfrm>
            <a:off x="7687185" y="5064702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65304A8-A514-9EFD-851F-DD075A2D510B}"/>
              </a:ext>
            </a:extLst>
          </p:cNvPr>
          <p:cNvSpPr txBox="1"/>
          <p:nvPr/>
        </p:nvSpPr>
        <p:spPr>
          <a:xfrm>
            <a:off x="7687185" y="5371844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15.8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52ED308-AB09-0A46-0FD6-6A9BABACA0F2}"/>
              </a:ext>
            </a:extLst>
          </p:cNvPr>
          <p:cNvSpPr txBox="1"/>
          <p:nvPr/>
        </p:nvSpPr>
        <p:spPr>
          <a:xfrm>
            <a:off x="8318838" y="5371844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13.5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A16D4A4-7BEA-6327-7C5B-A3FC86F8C746}"/>
              </a:ext>
            </a:extLst>
          </p:cNvPr>
          <p:cNvSpPr txBox="1"/>
          <p:nvPr/>
        </p:nvSpPr>
        <p:spPr>
          <a:xfrm>
            <a:off x="8318838" y="5039304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25A6F1F-B029-729C-7D7C-B65103917236}"/>
              </a:ext>
            </a:extLst>
          </p:cNvPr>
          <p:cNvSpPr txBox="1"/>
          <p:nvPr/>
        </p:nvSpPr>
        <p:spPr>
          <a:xfrm>
            <a:off x="8318838" y="4449023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44.1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9F88784-0172-03C2-B194-BF0BB81FAF46}"/>
              </a:ext>
            </a:extLst>
          </p:cNvPr>
          <p:cNvSpPr txBox="1"/>
          <p:nvPr/>
        </p:nvSpPr>
        <p:spPr>
          <a:xfrm>
            <a:off x="9116728" y="4490301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45.7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EFFC36C-78CF-9C80-B4C0-08F753E93F3F}"/>
              </a:ext>
            </a:extLst>
          </p:cNvPr>
          <p:cNvSpPr txBox="1"/>
          <p:nvPr/>
        </p:nvSpPr>
        <p:spPr>
          <a:xfrm>
            <a:off x="9116728" y="5067878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31.9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9919060-9B14-C32A-FD45-289E07309AA1}"/>
              </a:ext>
            </a:extLst>
          </p:cNvPr>
          <p:cNvSpPr txBox="1"/>
          <p:nvPr/>
        </p:nvSpPr>
        <p:spPr>
          <a:xfrm>
            <a:off x="9116728" y="5366486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11.6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8153BC74-FACC-A464-0DD7-1DF3098848F7}"/>
              </a:ext>
            </a:extLst>
          </p:cNvPr>
          <p:cNvCxnSpPr>
            <a:cxnSpLocks/>
          </p:cNvCxnSpPr>
          <p:nvPr/>
        </p:nvCxnSpPr>
        <p:spPr>
          <a:xfrm>
            <a:off x="8318838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B134EB8-FB18-49CC-3F0C-86C81A1CF37E}"/>
              </a:ext>
            </a:extLst>
          </p:cNvPr>
          <p:cNvSpPr txBox="1"/>
          <p:nvPr/>
        </p:nvSpPr>
        <p:spPr>
          <a:xfrm>
            <a:off x="8656878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F546BEB4-183E-1ADB-CF0E-F7F8A26FA989}"/>
              </a:ext>
            </a:extLst>
          </p:cNvPr>
          <p:cNvCxnSpPr>
            <a:cxnSpLocks/>
          </p:cNvCxnSpPr>
          <p:nvPr/>
        </p:nvCxnSpPr>
        <p:spPr>
          <a:xfrm>
            <a:off x="6886291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50C6327B-4D63-7079-85E0-F2B19E43C4C8}"/>
              </a:ext>
            </a:extLst>
          </p:cNvPr>
          <p:cNvSpPr txBox="1"/>
          <p:nvPr/>
        </p:nvSpPr>
        <p:spPr>
          <a:xfrm>
            <a:off x="7224331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7201F9F7-09D7-8BEC-6B76-829D3497B189}"/>
              </a:ext>
            </a:extLst>
          </p:cNvPr>
          <p:cNvCxnSpPr>
            <a:cxnSpLocks/>
          </p:cNvCxnSpPr>
          <p:nvPr/>
        </p:nvCxnSpPr>
        <p:spPr>
          <a:xfrm>
            <a:off x="5453744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9A42E365-08B2-BB73-C036-E01728205BC5}"/>
              </a:ext>
            </a:extLst>
          </p:cNvPr>
          <p:cNvSpPr txBox="1"/>
          <p:nvPr/>
        </p:nvSpPr>
        <p:spPr>
          <a:xfrm>
            <a:off x="5791784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3F9A05D0-88B0-371D-1839-7BBECA131447}"/>
              </a:ext>
            </a:extLst>
          </p:cNvPr>
          <p:cNvCxnSpPr>
            <a:cxnSpLocks/>
          </p:cNvCxnSpPr>
          <p:nvPr/>
        </p:nvCxnSpPr>
        <p:spPr>
          <a:xfrm>
            <a:off x="4021197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230FB031-5ABF-F05A-8A3E-D1E216A4A659}"/>
              </a:ext>
            </a:extLst>
          </p:cNvPr>
          <p:cNvSpPr txBox="1"/>
          <p:nvPr/>
        </p:nvSpPr>
        <p:spPr>
          <a:xfrm>
            <a:off x="4359237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443CB73F-CC4C-1D4B-15F2-BC3130DD8219}"/>
              </a:ext>
            </a:extLst>
          </p:cNvPr>
          <p:cNvCxnSpPr>
            <a:cxnSpLocks/>
          </p:cNvCxnSpPr>
          <p:nvPr/>
        </p:nvCxnSpPr>
        <p:spPr>
          <a:xfrm>
            <a:off x="2588650" y="5864153"/>
            <a:ext cx="1263454" cy="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4568C01D-28A1-46C8-2EEE-9FB5750576E3}"/>
              </a:ext>
            </a:extLst>
          </p:cNvPr>
          <p:cNvSpPr txBox="1"/>
          <p:nvPr/>
        </p:nvSpPr>
        <p:spPr>
          <a:xfrm>
            <a:off x="2926690" y="5859193"/>
            <a:ext cx="58737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전체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1E8FED3-F5EE-22F7-FA9C-A62B73D3A90C}"/>
              </a:ext>
            </a:extLst>
          </p:cNvPr>
          <p:cNvSpPr txBox="1"/>
          <p:nvPr/>
        </p:nvSpPr>
        <p:spPr>
          <a:xfrm>
            <a:off x="2600692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5253B77-88A7-EEA3-D488-26494CDD7196}"/>
              </a:ext>
            </a:extLst>
          </p:cNvPr>
          <p:cNvSpPr txBox="1"/>
          <p:nvPr/>
        </p:nvSpPr>
        <p:spPr>
          <a:xfrm>
            <a:off x="3398582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4813D2D-5628-63B1-0065-919CF3C59780}"/>
              </a:ext>
            </a:extLst>
          </p:cNvPr>
          <p:cNvSpPr txBox="1"/>
          <p:nvPr/>
        </p:nvSpPr>
        <p:spPr>
          <a:xfrm>
            <a:off x="4029309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95CA419-C1BB-DBE8-74C9-1D4E465F81B9}"/>
              </a:ext>
            </a:extLst>
          </p:cNvPr>
          <p:cNvSpPr txBox="1"/>
          <p:nvPr/>
        </p:nvSpPr>
        <p:spPr>
          <a:xfrm>
            <a:off x="4827199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FB1209A-4644-87B5-FCCD-2BFFACF85F26}"/>
              </a:ext>
            </a:extLst>
          </p:cNvPr>
          <p:cNvSpPr txBox="1"/>
          <p:nvPr/>
        </p:nvSpPr>
        <p:spPr>
          <a:xfrm>
            <a:off x="5458545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A920BCA-D025-8DF2-A03E-821856141408}"/>
              </a:ext>
            </a:extLst>
          </p:cNvPr>
          <p:cNvSpPr txBox="1"/>
          <p:nvPr/>
        </p:nvSpPr>
        <p:spPr>
          <a:xfrm>
            <a:off x="6256435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5EA7AC4-21B1-BAC0-3BCD-922478920784}"/>
              </a:ext>
            </a:extLst>
          </p:cNvPr>
          <p:cNvSpPr txBox="1"/>
          <p:nvPr/>
        </p:nvSpPr>
        <p:spPr>
          <a:xfrm>
            <a:off x="6889295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BE12D87-FC9C-C999-CBB6-4592FA3B7F0D}"/>
              </a:ext>
            </a:extLst>
          </p:cNvPr>
          <p:cNvSpPr txBox="1"/>
          <p:nvPr/>
        </p:nvSpPr>
        <p:spPr>
          <a:xfrm>
            <a:off x="7687185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8BEAD25-118F-A5A7-83CC-B72289610F35}"/>
              </a:ext>
            </a:extLst>
          </p:cNvPr>
          <p:cNvSpPr txBox="1"/>
          <p:nvPr/>
        </p:nvSpPr>
        <p:spPr>
          <a:xfrm>
            <a:off x="8316324" y="5600409"/>
            <a:ext cx="465564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2020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DF0522-CD31-BDA0-23BE-FCFC96835931}"/>
              </a:ext>
            </a:extLst>
          </p:cNvPr>
          <p:cNvSpPr txBox="1"/>
          <p:nvPr/>
        </p:nvSpPr>
        <p:spPr>
          <a:xfrm>
            <a:off x="9114214" y="5600409"/>
            <a:ext cx="468568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88AA7689-6FF7-AA85-9D3F-BDAB9D9350D3}"/>
              </a:ext>
            </a:extLst>
          </p:cNvPr>
          <p:cNvGrpSpPr/>
          <p:nvPr/>
        </p:nvGrpSpPr>
        <p:grpSpPr>
          <a:xfrm>
            <a:off x="2961295" y="4438928"/>
            <a:ext cx="550040" cy="189440"/>
            <a:chOff x="1112072" y="4146801"/>
            <a:chExt cx="550040" cy="189440"/>
          </a:xfrm>
        </p:grpSpPr>
        <p:sp>
          <p:nvSpPr>
            <p:cNvPr id="107" name="순서도: 대체 처리 106">
              <a:extLst>
                <a:ext uri="{FF2B5EF4-FFF2-40B4-BE49-F238E27FC236}">
                  <a16:creationId xmlns:a16="http://schemas.microsoft.com/office/drawing/2014/main" id="{C2B08544-BAA5-9C79-79AB-FFEDD4E428AC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8" name="이등변 삼각형 107">
              <a:extLst>
                <a:ext uri="{FF2B5EF4-FFF2-40B4-BE49-F238E27FC236}">
                  <a16:creationId xmlns:a16="http://schemas.microsoft.com/office/drawing/2014/main" id="{01217CC5-CF41-64D9-9157-D0D358347982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63DA3430-7FFC-50E0-81AE-46FB236290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67736A49-5032-0E07-D79F-D82A313233BD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30" name="TextBox 129">
            <a:extLst>
              <a:ext uri="{FF2B5EF4-FFF2-40B4-BE49-F238E27FC236}">
                <a16:creationId xmlns:a16="http://schemas.microsoft.com/office/drawing/2014/main" id="{4830DC44-3379-94B8-2BB1-27D774AC71C9}"/>
              </a:ext>
            </a:extLst>
          </p:cNvPr>
          <p:cNvSpPr txBox="1"/>
          <p:nvPr/>
        </p:nvSpPr>
        <p:spPr>
          <a:xfrm>
            <a:off x="2971464" y="4411525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+3.2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A33EA617-DFEA-00D4-A8D6-EA3C17D8C0CD}"/>
              </a:ext>
            </a:extLst>
          </p:cNvPr>
          <p:cNvGrpSpPr/>
          <p:nvPr/>
        </p:nvGrpSpPr>
        <p:grpSpPr>
          <a:xfrm>
            <a:off x="4391156" y="4219234"/>
            <a:ext cx="550040" cy="189440"/>
            <a:chOff x="1112072" y="4146801"/>
            <a:chExt cx="550040" cy="189440"/>
          </a:xfrm>
        </p:grpSpPr>
        <p:sp>
          <p:nvSpPr>
            <p:cNvPr id="153" name="순서도: 대체 처리 152">
              <a:extLst>
                <a:ext uri="{FF2B5EF4-FFF2-40B4-BE49-F238E27FC236}">
                  <a16:creationId xmlns:a16="http://schemas.microsoft.com/office/drawing/2014/main" id="{39235CD3-EF71-4FBC-37D3-8239246A438C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1" name="이등변 삼각형 160">
              <a:extLst>
                <a:ext uri="{FF2B5EF4-FFF2-40B4-BE49-F238E27FC236}">
                  <a16:creationId xmlns:a16="http://schemas.microsoft.com/office/drawing/2014/main" id="{14694474-A685-B858-32BF-9A94CD6EEBB4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62" name="직선 연결선 161">
              <a:extLst>
                <a:ext uri="{FF2B5EF4-FFF2-40B4-BE49-F238E27FC236}">
                  <a16:creationId xmlns:a16="http://schemas.microsoft.com/office/drawing/2014/main" id="{2F74DD40-8550-310A-A35E-DF44BCB05B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id="{0557A988-B67C-3D6A-3C2E-CA0881F64E63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51" name="TextBox 150">
            <a:extLst>
              <a:ext uri="{FF2B5EF4-FFF2-40B4-BE49-F238E27FC236}">
                <a16:creationId xmlns:a16="http://schemas.microsoft.com/office/drawing/2014/main" id="{EE3601F1-8FDD-9E1D-F1FA-593FD4819114}"/>
              </a:ext>
            </a:extLst>
          </p:cNvPr>
          <p:cNvSpPr txBox="1"/>
          <p:nvPr/>
        </p:nvSpPr>
        <p:spPr>
          <a:xfrm>
            <a:off x="4397701" y="4194295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+7.5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E8C05A42-0F92-396D-313A-4317330484A8}"/>
              </a:ext>
            </a:extLst>
          </p:cNvPr>
          <p:cNvGrpSpPr/>
          <p:nvPr/>
        </p:nvGrpSpPr>
        <p:grpSpPr>
          <a:xfrm>
            <a:off x="5821686" y="4268651"/>
            <a:ext cx="550040" cy="189440"/>
            <a:chOff x="1112072" y="4146801"/>
            <a:chExt cx="550040" cy="189440"/>
          </a:xfrm>
        </p:grpSpPr>
        <p:sp>
          <p:nvSpPr>
            <p:cNvPr id="165" name="순서도: 대체 처리 164">
              <a:extLst>
                <a:ext uri="{FF2B5EF4-FFF2-40B4-BE49-F238E27FC236}">
                  <a16:creationId xmlns:a16="http://schemas.microsoft.com/office/drawing/2014/main" id="{921E08CE-784E-CAC6-CF14-A96FE2562C64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6" name="이등변 삼각형 165">
              <a:extLst>
                <a:ext uri="{FF2B5EF4-FFF2-40B4-BE49-F238E27FC236}">
                  <a16:creationId xmlns:a16="http://schemas.microsoft.com/office/drawing/2014/main" id="{8CB07AC1-5B7B-AE29-8576-F90E1E3E4175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67" name="직선 연결선 166">
              <a:extLst>
                <a:ext uri="{FF2B5EF4-FFF2-40B4-BE49-F238E27FC236}">
                  <a16:creationId xmlns:a16="http://schemas.microsoft.com/office/drawing/2014/main" id="{278A749A-217C-FFF7-6145-81B5225E9B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D8D4340E-5866-40DC-E391-68BE2C3F6E33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66455CFC-C537-B976-A66F-294F13BCA093}"/>
              </a:ext>
            </a:extLst>
          </p:cNvPr>
          <p:cNvSpPr txBox="1"/>
          <p:nvPr/>
        </p:nvSpPr>
        <p:spPr>
          <a:xfrm>
            <a:off x="5829114" y="4240474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+1.2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5A4FFFB0-5BB6-E48B-A603-0322E0D9813F}"/>
              </a:ext>
            </a:extLst>
          </p:cNvPr>
          <p:cNvGrpSpPr/>
          <p:nvPr/>
        </p:nvGrpSpPr>
        <p:grpSpPr>
          <a:xfrm>
            <a:off x="7248218" y="4269180"/>
            <a:ext cx="550040" cy="189440"/>
            <a:chOff x="1112072" y="4146801"/>
            <a:chExt cx="550040" cy="189440"/>
          </a:xfrm>
        </p:grpSpPr>
        <p:sp>
          <p:nvSpPr>
            <p:cNvPr id="171" name="순서도: 대체 처리 170">
              <a:extLst>
                <a:ext uri="{FF2B5EF4-FFF2-40B4-BE49-F238E27FC236}">
                  <a16:creationId xmlns:a16="http://schemas.microsoft.com/office/drawing/2014/main" id="{36E954A2-72EC-7AB9-D876-81D3E5092A90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2" name="이등변 삼각형 171">
              <a:extLst>
                <a:ext uri="{FF2B5EF4-FFF2-40B4-BE49-F238E27FC236}">
                  <a16:creationId xmlns:a16="http://schemas.microsoft.com/office/drawing/2014/main" id="{2F1487CF-26B0-4405-DCF7-4B6B348F93D9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73" name="직선 연결선 172">
              <a:extLst>
                <a:ext uri="{FF2B5EF4-FFF2-40B4-BE49-F238E27FC236}">
                  <a16:creationId xmlns:a16="http://schemas.microsoft.com/office/drawing/2014/main" id="{1251EE3E-FCE4-3672-2B77-54968AABB5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CC0FF9E9-539D-1979-91A8-36075D9267DB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C8C8F815-D24E-E219-CE3E-90340BB7825A}"/>
              </a:ext>
            </a:extLst>
          </p:cNvPr>
          <p:cNvSpPr txBox="1"/>
          <p:nvPr/>
        </p:nvSpPr>
        <p:spPr>
          <a:xfrm>
            <a:off x="7255394" y="4240664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+6.5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BB5728F5-286A-6352-5688-9AA92AD7998B}"/>
              </a:ext>
            </a:extLst>
          </p:cNvPr>
          <p:cNvGrpSpPr/>
          <p:nvPr/>
        </p:nvGrpSpPr>
        <p:grpSpPr>
          <a:xfrm>
            <a:off x="8675471" y="4290381"/>
            <a:ext cx="550040" cy="189440"/>
            <a:chOff x="1112072" y="4146801"/>
            <a:chExt cx="550040" cy="189440"/>
          </a:xfrm>
        </p:grpSpPr>
        <p:sp>
          <p:nvSpPr>
            <p:cNvPr id="177" name="순서도: 대체 처리 176">
              <a:extLst>
                <a:ext uri="{FF2B5EF4-FFF2-40B4-BE49-F238E27FC236}">
                  <a16:creationId xmlns:a16="http://schemas.microsoft.com/office/drawing/2014/main" id="{7B5F69EB-6784-D2F3-2705-6E340786E313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8" name="이등변 삼각형 177">
              <a:extLst>
                <a:ext uri="{FF2B5EF4-FFF2-40B4-BE49-F238E27FC236}">
                  <a16:creationId xmlns:a16="http://schemas.microsoft.com/office/drawing/2014/main" id="{C5F1C782-0746-5B11-73C6-1DE0DE4246F6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79" name="직선 연결선 178">
              <a:extLst>
                <a:ext uri="{FF2B5EF4-FFF2-40B4-BE49-F238E27FC236}">
                  <a16:creationId xmlns:a16="http://schemas.microsoft.com/office/drawing/2014/main" id="{620BB4A2-51BB-E5D7-9ECE-D2FB081F91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ADA4495F-352D-35E7-5019-0AD4A1093835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1" name="TextBox 180">
            <a:extLst>
              <a:ext uri="{FF2B5EF4-FFF2-40B4-BE49-F238E27FC236}">
                <a16:creationId xmlns:a16="http://schemas.microsoft.com/office/drawing/2014/main" id="{8A854AA3-348B-88A7-7822-E54566C52276}"/>
              </a:ext>
            </a:extLst>
          </p:cNvPr>
          <p:cNvSpPr txBox="1"/>
          <p:nvPr/>
        </p:nvSpPr>
        <p:spPr>
          <a:xfrm>
            <a:off x="8682077" y="4264574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+1.6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1D42E34E-FF96-C72C-DA15-E028D84795D0}"/>
              </a:ext>
            </a:extLst>
          </p:cNvPr>
          <p:cNvGrpSpPr/>
          <p:nvPr/>
        </p:nvGrpSpPr>
        <p:grpSpPr>
          <a:xfrm>
            <a:off x="2964024" y="4944177"/>
            <a:ext cx="550040" cy="189440"/>
            <a:chOff x="1112072" y="4146801"/>
            <a:chExt cx="550040" cy="18944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83" name="순서도: 대체 처리 182">
              <a:extLst>
                <a:ext uri="{FF2B5EF4-FFF2-40B4-BE49-F238E27FC236}">
                  <a16:creationId xmlns:a16="http://schemas.microsoft.com/office/drawing/2014/main" id="{B5F032E7-7253-5012-1473-845123B98697}"/>
                </a:ext>
              </a:extLst>
            </p:cNvPr>
            <p:cNvSpPr/>
            <p:nvPr/>
          </p:nvSpPr>
          <p:spPr>
            <a:xfrm>
              <a:off x="1192490" y="4146801"/>
              <a:ext cx="391215" cy="189440"/>
            </a:xfrm>
            <a:prstGeom prst="flowChartAlternateProcess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4" name="이등변 삼각형 183">
              <a:extLst>
                <a:ext uri="{FF2B5EF4-FFF2-40B4-BE49-F238E27FC236}">
                  <a16:creationId xmlns:a16="http://schemas.microsoft.com/office/drawing/2014/main" id="{13EB9609-74EA-0ED7-FB5B-877E2123356E}"/>
                </a:ext>
              </a:extLst>
            </p:cNvPr>
            <p:cNvSpPr/>
            <p:nvPr/>
          </p:nvSpPr>
          <p:spPr>
            <a:xfrm rot="5400000">
              <a:off x="1599031" y="4212317"/>
              <a:ext cx="67753" cy="58408"/>
            </a:xfrm>
            <a:prstGeom prst="triangl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85" name="직선 연결선 184">
              <a:extLst>
                <a:ext uri="{FF2B5EF4-FFF2-40B4-BE49-F238E27FC236}">
                  <a16:creationId xmlns:a16="http://schemas.microsoft.com/office/drawing/2014/main" id="{42A97560-A71A-DEFA-721B-E4A74A73CC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9599" y="4241521"/>
              <a:ext cx="445163" cy="0"/>
            </a:xfrm>
            <a:prstGeom prst="line">
              <a:avLst/>
            </a:prstGeom>
            <a:grp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9FFB25DF-D602-A7EA-CA68-E5983528D4C6}"/>
                </a:ext>
              </a:extLst>
            </p:cNvPr>
            <p:cNvSpPr/>
            <p:nvPr/>
          </p:nvSpPr>
          <p:spPr>
            <a:xfrm>
              <a:off x="1112072" y="4212316"/>
              <a:ext cx="58409" cy="58409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27" name="TextBox 1026">
            <a:extLst>
              <a:ext uri="{FF2B5EF4-FFF2-40B4-BE49-F238E27FC236}">
                <a16:creationId xmlns:a16="http://schemas.microsoft.com/office/drawing/2014/main" id="{42FDAC3E-D881-34B2-8F0F-C6D35D6E2AD5}"/>
              </a:ext>
            </a:extLst>
          </p:cNvPr>
          <p:cNvSpPr txBox="1"/>
          <p:nvPr/>
        </p:nvSpPr>
        <p:spPr>
          <a:xfrm>
            <a:off x="2971464" y="4912613"/>
            <a:ext cx="52175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-4.3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BFD8988E-1B21-B69B-060D-CB8527126449}"/>
              </a:ext>
            </a:extLst>
          </p:cNvPr>
          <p:cNvSpPr txBox="1"/>
          <p:nvPr/>
        </p:nvSpPr>
        <p:spPr>
          <a:xfrm>
            <a:off x="2588650" y="4026837"/>
            <a:ext cx="49677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(n=2,000)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2C457E45-86C9-646F-33AE-0CEC32F776DC}"/>
              </a:ext>
            </a:extLst>
          </p:cNvPr>
          <p:cNvSpPr txBox="1"/>
          <p:nvPr/>
        </p:nvSpPr>
        <p:spPr>
          <a:xfrm>
            <a:off x="3392789" y="4026837"/>
            <a:ext cx="496776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(n=2,000)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27ED05FE-10B5-C603-45A8-A91EEA199CFF}"/>
              </a:ext>
            </a:extLst>
          </p:cNvPr>
          <p:cNvSpPr txBox="1"/>
          <p:nvPr/>
        </p:nvSpPr>
        <p:spPr>
          <a:xfrm>
            <a:off x="4035661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(382)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9E71E7B0-7C4C-7ED0-C8D8-A6CD4D741AEE}"/>
              </a:ext>
            </a:extLst>
          </p:cNvPr>
          <p:cNvSpPr txBox="1"/>
          <p:nvPr/>
        </p:nvSpPr>
        <p:spPr>
          <a:xfrm>
            <a:off x="4838854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(430)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9" name="TextBox 1038">
            <a:extLst>
              <a:ext uri="{FF2B5EF4-FFF2-40B4-BE49-F238E27FC236}">
                <a16:creationId xmlns:a16="http://schemas.microsoft.com/office/drawing/2014/main" id="{2C144D7A-6922-293C-A34A-6ACF0DF4A586}"/>
              </a:ext>
            </a:extLst>
          </p:cNvPr>
          <p:cNvSpPr txBox="1"/>
          <p:nvPr/>
        </p:nvSpPr>
        <p:spPr>
          <a:xfrm>
            <a:off x="5467061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(606)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5871FB9B-B26F-4BDA-64BB-3041672AA95C}"/>
              </a:ext>
            </a:extLst>
          </p:cNvPr>
          <p:cNvSpPr txBox="1"/>
          <p:nvPr/>
        </p:nvSpPr>
        <p:spPr>
          <a:xfrm>
            <a:off x="6267317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(614)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1D46FB32-A1AC-A3DF-4834-53E793AC0067}"/>
              </a:ext>
            </a:extLst>
          </p:cNvPr>
          <p:cNvSpPr txBox="1"/>
          <p:nvPr/>
        </p:nvSpPr>
        <p:spPr>
          <a:xfrm>
            <a:off x="6895349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(502)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C0F90A50-1092-DCA2-EFD7-5CC44284B8B0}"/>
              </a:ext>
            </a:extLst>
          </p:cNvPr>
          <p:cNvSpPr txBox="1"/>
          <p:nvPr/>
        </p:nvSpPr>
        <p:spPr>
          <a:xfrm>
            <a:off x="7698301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(462)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AAF06CCF-F716-6AEB-B7FF-B9FF3304E5A8}"/>
              </a:ext>
            </a:extLst>
          </p:cNvPr>
          <p:cNvSpPr txBox="1"/>
          <p:nvPr/>
        </p:nvSpPr>
        <p:spPr>
          <a:xfrm>
            <a:off x="8327440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(510)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51FB31D3-8821-DC6A-643A-C7B9D0861FEC}"/>
              </a:ext>
            </a:extLst>
          </p:cNvPr>
          <p:cNvSpPr txBox="1"/>
          <p:nvPr/>
        </p:nvSpPr>
        <p:spPr>
          <a:xfrm>
            <a:off x="9127069" y="4026837"/>
            <a:ext cx="45921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8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(494)</a:t>
            </a:r>
            <a:endParaRPr lang="ko-KR" altLang="en-US" sz="800" spc="-1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50" name="그룹 1049">
            <a:extLst>
              <a:ext uri="{FF2B5EF4-FFF2-40B4-BE49-F238E27FC236}">
                <a16:creationId xmlns:a16="http://schemas.microsoft.com/office/drawing/2014/main" id="{746FF2BC-7E4E-7FA5-D7B3-8CAF03F58E2C}"/>
              </a:ext>
            </a:extLst>
          </p:cNvPr>
          <p:cNvGrpSpPr/>
          <p:nvPr/>
        </p:nvGrpSpPr>
        <p:grpSpPr>
          <a:xfrm>
            <a:off x="6586693" y="3605145"/>
            <a:ext cx="668701" cy="261610"/>
            <a:chOff x="6629831" y="3605145"/>
            <a:chExt cx="668701" cy="261610"/>
          </a:xfrm>
        </p:grpSpPr>
        <p:sp>
          <p:nvSpPr>
            <p:cNvPr id="1028" name="TextBox 1027">
              <a:extLst>
                <a:ext uri="{FF2B5EF4-FFF2-40B4-BE49-F238E27FC236}">
                  <a16:creationId xmlns:a16="http://schemas.microsoft.com/office/drawing/2014/main" id="{7367D8F8-5618-92AB-D644-202059BB503A}"/>
                </a:ext>
              </a:extLst>
            </p:cNvPr>
            <p:cNvSpPr txBox="1"/>
            <p:nvPr/>
          </p:nvSpPr>
          <p:spPr>
            <a:xfrm>
              <a:off x="6686570" y="3605145"/>
              <a:ext cx="61196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아파트</a:t>
              </a:r>
            </a:p>
          </p:txBody>
        </p:sp>
        <p:sp>
          <p:nvSpPr>
            <p:cNvPr id="1047" name="직사각형 1046">
              <a:extLst>
                <a:ext uri="{FF2B5EF4-FFF2-40B4-BE49-F238E27FC236}">
                  <a16:creationId xmlns:a16="http://schemas.microsoft.com/office/drawing/2014/main" id="{E02A8592-5F94-6FF9-A645-BD79AF18FB72}"/>
                </a:ext>
              </a:extLst>
            </p:cNvPr>
            <p:cNvSpPr/>
            <p:nvPr/>
          </p:nvSpPr>
          <p:spPr>
            <a:xfrm>
              <a:off x="6629831" y="3679863"/>
              <a:ext cx="113475" cy="113475"/>
            </a:xfrm>
            <a:prstGeom prst="rect">
              <a:avLst/>
            </a:prstGeom>
            <a:solidFill>
              <a:srgbClr val="00A0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52" name="그룹 1051">
            <a:extLst>
              <a:ext uri="{FF2B5EF4-FFF2-40B4-BE49-F238E27FC236}">
                <a16:creationId xmlns:a16="http://schemas.microsoft.com/office/drawing/2014/main" id="{884B0F54-C41D-C17B-E75F-16FF4898E63A}"/>
              </a:ext>
            </a:extLst>
          </p:cNvPr>
          <p:cNvGrpSpPr/>
          <p:nvPr/>
        </p:nvGrpSpPr>
        <p:grpSpPr>
          <a:xfrm>
            <a:off x="7312866" y="3605260"/>
            <a:ext cx="1619771" cy="261610"/>
            <a:chOff x="7318730" y="3605260"/>
            <a:chExt cx="1619771" cy="261610"/>
          </a:xfrm>
        </p:grpSpPr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9D54A38F-F3FD-8A75-07E5-30C44E75EA53}"/>
                </a:ext>
              </a:extLst>
            </p:cNvPr>
            <p:cNvSpPr txBox="1"/>
            <p:nvPr/>
          </p:nvSpPr>
          <p:spPr>
            <a:xfrm>
              <a:off x="7379326" y="3605260"/>
              <a:ext cx="1559175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연립 및 다세대 주택</a:t>
              </a:r>
            </a:p>
          </p:txBody>
        </p:sp>
        <p:sp>
          <p:nvSpPr>
            <p:cNvPr id="1048" name="직사각형 1047">
              <a:extLst>
                <a:ext uri="{FF2B5EF4-FFF2-40B4-BE49-F238E27FC236}">
                  <a16:creationId xmlns:a16="http://schemas.microsoft.com/office/drawing/2014/main" id="{40A77FF0-4A08-D80A-A7EC-78B367934D25}"/>
                </a:ext>
              </a:extLst>
            </p:cNvPr>
            <p:cNvSpPr/>
            <p:nvPr/>
          </p:nvSpPr>
          <p:spPr>
            <a:xfrm>
              <a:off x="7318730" y="3679863"/>
              <a:ext cx="113475" cy="113475"/>
            </a:xfrm>
            <a:prstGeom prst="rect">
              <a:avLst/>
            </a:prstGeom>
            <a:solidFill>
              <a:srgbClr val="94D8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53" name="그룹 1052">
            <a:extLst>
              <a:ext uri="{FF2B5EF4-FFF2-40B4-BE49-F238E27FC236}">
                <a16:creationId xmlns:a16="http://schemas.microsoft.com/office/drawing/2014/main" id="{CCD3DDA6-5B14-E8D6-F7F6-C0EF4F82C808}"/>
              </a:ext>
            </a:extLst>
          </p:cNvPr>
          <p:cNvGrpSpPr/>
          <p:nvPr/>
        </p:nvGrpSpPr>
        <p:grpSpPr>
          <a:xfrm>
            <a:off x="8886075" y="3605260"/>
            <a:ext cx="842125" cy="261610"/>
            <a:chOff x="8886075" y="3605260"/>
            <a:chExt cx="842125" cy="261610"/>
          </a:xfrm>
        </p:grpSpPr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82FCEF8D-8950-8E02-E83C-DEDC2B179CA9}"/>
                </a:ext>
              </a:extLst>
            </p:cNvPr>
            <p:cNvSpPr txBox="1"/>
            <p:nvPr/>
          </p:nvSpPr>
          <p:spPr>
            <a:xfrm>
              <a:off x="8942813" y="3605260"/>
              <a:ext cx="785387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오피스텔</a:t>
              </a:r>
            </a:p>
          </p:txBody>
        </p:sp>
        <p:sp>
          <p:nvSpPr>
            <p:cNvPr id="1049" name="직사각형 1048">
              <a:extLst>
                <a:ext uri="{FF2B5EF4-FFF2-40B4-BE49-F238E27FC236}">
                  <a16:creationId xmlns:a16="http://schemas.microsoft.com/office/drawing/2014/main" id="{8043407B-7272-A2A8-994F-D42FD9276CB2}"/>
                </a:ext>
              </a:extLst>
            </p:cNvPr>
            <p:cNvSpPr/>
            <p:nvPr/>
          </p:nvSpPr>
          <p:spPr>
            <a:xfrm>
              <a:off x="8886075" y="3679863"/>
              <a:ext cx="113475" cy="113475"/>
            </a:xfrm>
            <a:prstGeom prst="rect">
              <a:avLst/>
            </a:prstGeom>
            <a:solidFill>
              <a:srgbClr val="B1B2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CEC0947-2D47-289C-90F0-F478A38AEFFA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3088313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표 16">
            <a:extLst>
              <a:ext uri="{FF2B5EF4-FFF2-40B4-BE49-F238E27FC236}">
                <a16:creationId xmlns:a16="http://schemas.microsoft.com/office/drawing/2014/main" id="{64DA38F9-602C-E973-14F3-87D975A7D4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187336"/>
              </p:ext>
            </p:extLst>
          </p:nvPr>
        </p:nvGraphicFramePr>
        <p:xfrm>
          <a:off x="6158830" y="3999130"/>
          <a:ext cx="5284464" cy="143203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81400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581400">
                  <a:extLst>
                    <a:ext uri="{9D8B030D-6E8A-4147-A177-3AD203B41FA5}">
                      <a16:colId xmlns:a16="http://schemas.microsoft.com/office/drawing/2014/main" val="2616465001"/>
                    </a:ext>
                  </a:extLst>
                </a:gridCol>
                <a:gridCol w="1162799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1162799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89803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898033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</a:tblGrid>
              <a:tr h="130154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자가 주택가격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전세 보증금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89038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336454"/>
                  </a:ext>
                </a:extLst>
              </a:tr>
              <a:tr h="20007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68,644.7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26,920.2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6,047.5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00078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50,123.5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27,453.0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5,617.1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000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66,673.3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26,174.3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8,765.2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000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74,098.7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26,877.3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4,300.0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35.4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주거 점유형태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5305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MZ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세대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대부분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임차로 거주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3079591" y="2128069"/>
            <a:ext cx="627119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MZ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 평균 전세보증금 약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억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7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천만원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월세 보증금 약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5600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만원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월세는 약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45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만원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3079591" y="2405068"/>
            <a:ext cx="371626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MZ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인가구의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42%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전세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50.4%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월세로 거주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8477250" y="3003120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748703" y="3665713"/>
            <a:ext cx="1593687" cy="276999"/>
            <a:chOff x="1062223" y="3402480"/>
            <a:chExt cx="159368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15655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세대별 점유형태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12420"/>
              </p:ext>
            </p:extLst>
          </p:nvPr>
        </p:nvGraphicFramePr>
        <p:xfrm>
          <a:off x="748703" y="3996640"/>
          <a:ext cx="5284466" cy="16459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05745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  <a:gridCol w="654103">
                  <a:extLst>
                    <a:ext uri="{9D8B030D-6E8A-4147-A177-3AD203B41FA5}">
                      <a16:colId xmlns:a16="http://schemas.microsoft.com/office/drawing/2014/main" val="3382621698"/>
                    </a:ext>
                  </a:extLst>
                </a:gridCol>
              </a:tblGrid>
              <a:tr h="13015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전세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공공임대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무상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4501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있는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없는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336454"/>
                  </a:ext>
                </a:extLst>
              </a:tr>
              <a:tr h="20007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39.1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29.7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00078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000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39.4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14.1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0007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72.6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0.1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DD9E47C6-785C-9A79-C4F1-B482D5DA9B60}"/>
              </a:ext>
            </a:extLst>
          </p:cNvPr>
          <p:cNvGrpSpPr/>
          <p:nvPr/>
        </p:nvGrpSpPr>
        <p:grpSpPr>
          <a:xfrm>
            <a:off x="6158831" y="3665713"/>
            <a:ext cx="2751966" cy="276999"/>
            <a:chOff x="1062223" y="3402480"/>
            <a:chExt cx="2751966" cy="27699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4F874652-E1FB-1964-8085-17D2600236C1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41A8214A-A3AB-1209-6BA1-97D3A26A1F13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D040E46B-99C6-0BA7-5256-E6A0866EDF8B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6187762-0582-C1E8-64AF-F543DB70D916}"/>
                </a:ext>
              </a:extLst>
            </p:cNvPr>
            <p:cNvSpPr txBox="1"/>
            <p:nvPr/>
          </p:nvSpPr>
          <p:spPr>
            <a:xfrm>
              <a:off x="1090401" y="3402480"/>
              <a:ext cx="272378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거주주택의 주택가격 및 임대료 평균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2BC7E91-D7F7-844D-4188-C272151A0B22}"/>
              </a:ext>
            </a:extLst>
          </p:cNvPr>
          <p:cNvSpPr txBox="1"/>
          <p:nvPr/>
        </p:nvSpPr>
        <p:spPr>
          <a:xfrm>
            <a:off x="5530181" y="3804212"/>
            <a:ext cx="565819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%]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1DB2E7-C1F3-8192-2A3E-82B96FA09845}"/>
              </a:ext>
            </a:extLst>
          </p:cNvPr>
          <p:cNvSpPr txBox="1"/>
          <p:nvPr/>
        </p:nvSpPr>
        <p:spPr>
          <a:xfrm>
            <a:off x="10780713" y="3804212"/>
            <a:ext cx="720945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원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D1D0DA-023E-70EE-E247-824FD30A1562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1775591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742C1C0C-F2AA-C894-FCFE-55889FE87790}"/>
              </a:ext>
            </a:extLst>
          </p:cNvPr>
          <p:cNvSpPr txBox="1"/>
          <p:nvPr/>
        </p:nvSpPr>
        <p:spPr>
          <a:xfrm>
            <a:off x="9230205" y="3609036"/>
            <a:ext cx="565819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%]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1-1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16F5B-387F-1AD3-4B3F-D3C0A913FF8A}"/>
              </a:ext>
            </a:extLst>
          </p:cNvPr>
          <p:cNvSpPr txBox="1"/>
          <p:nvPr/>
        </p:nvSpPr>
        <p:spPr>
          <a:xfrm>
            <a:off x="4570486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세대별</a:t>
            </a:r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점유유형별 주거비 부담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5305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명 중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명 이상은 </a:t>
            </a:r>
            <a:r>
              <a:rPr lang="ko-KR" altLang="en-US" b="1" dirty="0">
                <a:solidFill>
                  <a:srgbClr val="00A0E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주거비 부담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3667555" y="2268530"/>
            <a:ext cx="485688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연령이 낮을수록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점유형태가 불안정할수록 주거비 부담을 더 느낌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8477250" y="3003120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E11D73-2A99-D264-2FEC-E783CB0BF0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443923" y="3472654"/>
            <a:ext cx="2369147" cy="276999"/>
            <a:chOff x="1062223" y="3402480"/>
            <a:chExt cx="236914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234096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세대별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점유유형별 주거비 부담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382095"/>
              </p:ext>
            </p:extLst>
          </p:nvPr>
        </p:nvGraphicFramePr>
        <p:xfrm>
          <a:off x="2443922" y="3803581"/>
          <a:ext cx="7298016" cy="218052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382621698"/>
                    </a:ext>
                  </a:extLst>
                </a:gridCol>
              </a:tblGrid>
              <a:tr h="5803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 않음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전혀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않는다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별로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않는다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약간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부담된다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매우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부담된다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286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45.9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33.0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54.1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33.2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점유</a:t>
                      </a:r>
                      <a:endParaRPr lang="en-US" altLang="ko-KR" sz="900" dirty="0"/>
                    </a:p>
                    <a:p>
                      <a:pPr algn="ctr" latinLnBrk="1"/>
                      <a:r>
                        <a:rPr lang="ko-KR" altLang="en-US" sz="900" dirty="0"/>
                        <a:t>유형별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자가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64.5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22.6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41.9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35.5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48.3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11.2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51.7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월세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/>
                        <a:t>기타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17.2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688750F-33B4-482A-CCCF-1A5D6B9EC805}"/>
              </a:ext>
            </a:extLst>
          </p:cNvPr>
          <p:cNvSpPr txBox="1"/>
          <p:nvPr/>
        </p:nvSpPr>
        <p:spPr>
          <a:xfrm>
            <a:off x="477477" y="252400"/>
            <a:ext cx="2625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주거형태 분석 및 추천 서비스</a:t>
            </a:r>
          </a:p>
        </p:txBody>
      </p:sp>
    </p:spTree>
    <p:extLst>
      <p:ext uri="{BB962C8B-B14F-4D97-AF65-F5344CB8AC3E}">
        <p14:creationId xmlns:p14="http://schemas.microsoft.com/office/powerpoint/2010/main" val="3246552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1566</Words>
  <Application>Microsoft Office PowerPoint</Application>
  <PresentationFormat>와이드스크린</PresentationFormat>
  <Paragraphs>653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Arial</vt:lpstr>
      <vt:lpstr>맑은 고딕 Semilight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won</dc:creator>
  <cp:lastModifiedBy>choi won</cp:lastModifiedBy>
  <cp:revision>413</cp:revision>
  <dcterms:created xsi:type="dcterms:W3CDTF">2023-04-28T07:44:01Z</dcterms:created>
  <dcterms:modified xsi:type="dcterms:W3CDTF">2023-05-19T00:38:09Z</dcterms:modified>
</cp:coreProperties>
</file>

<file path=docProps/thumbnail.jpeg>
</file>